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7" r:id="rId3"/>
    <p:sldId id="286" r:id="rId4"/>
    <p:sldId id="288" r:id="rId5"/>
    <p:sldId id="275" r:id="rId6"/>
    <p:sldId id="267" r:id="rId7"/>
    <p:sldId id="258" r:id="rId8"/>
    <p:sldId id="270" r:id="rId9"/>
    <p:sldId id="291" r:id="rId10"/>
    <p:sldId id="293" r:id="rId11"/>
    <p:sldId id="257" r:id="rId12"/>
    <p:sldId id="298" r:id="rId13"/>
    <p:sldId id="292" r:id="rId14"/>
    <p:sldId id="259" r:id="rId15"/>
    <p:sldId id="290" r:id="rId16"/>
    <p:sldId id="294" r:id="rId17"/>
    <p:sldId id="295" r:id="rId18"/>
    <p:sldId id="296" r:id="rId19"/>
    <p:sldId id="297" r:id="rId20"/>
    <p:sldId id="299" r:id="rId21"/>
    <p:sldId id="300" r:id="rId22"/>
    <p:sldId id="301" r:id="rId23"/>
    <p:sldId id="30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E8E8E8"/>
    <a:srgbClr val="FFFF66"/>
    <a:srgbClr val="FDF58D"/>
    <a:srgbClr val="FCFCFC"/>
    <a:srgbClr val="FFD84B"/>
    <a:srgbClr val="FFFFFF"/>
    <a:srgbClr val="CC3300"/>
    <a:srgbClr val="FFC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25" autoAdjust="0"/>
  </p:normalViewPr>
  <p:slideViewPr>
    <p:cSldViewPr>
      <p:cViewPr varScale="1">
        <p:scale>
          <a:sx n="87" d="100"/>
          <a:sy n="87" d="100"/>
        </p:scale>
        <p:origin x="84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53F78B-877D-4C63-AE8C-5BF7B7D73B4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03466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F3A268-695F-49C2-B16D-3F762A24E2F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0586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В последнее время всё более актуальны вопросы повышения эффективности обучения; соответствие образования требованиям работодателей. Чтобы образование сделать практико-ориентированным, нужно обучать технологиям, востребованным на рынке труда. Технологии 1С относятся к современным, востребованным, и что немаловажно в текущем положении, являются отечественной разработкой.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D6F908-D683-4ACC-9F99-CAD364F196DC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41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/>
              <a:t>Основным содержанием подготовки ИТ-профессионалов по направлениям </a:t>
            </a:r>
            <a:r>
              <a:rPr lang="ru-RU" altLang="ru-RU" b="1"/>
              <a:t>09.03.03 </a:t>
            </a:r>
            <a:r>
              <a:rPr lang="ru-RU" altLang="ru-RU"/>
              <a:t>(новый шифр по ФГОС 3+) «Прикладная информатика в экономике» и </a:t>
            </a:r>
            <a:r>
              <a:rPr lang="ru-RU" altLang="ru-RU" b="1"/>
              <a:t>38.03.05 </a:t>
            </a:r>
            <a:r>
              <a:rPr lang="ru-RU" altLang="ru-RU"/>
              <a:t>«Бизнес-информатика»</a:t>
            </a:r>
            <a:r>
              <a:rPr lang="ru-RU" altLang="ru-RU" b="1"/>
              <a:t> </a:t>
            </a:r>
            <a:r>
              <a:rPr lang="ru-RU" altLang="ru-RU"/>
              <a:t>является формирование компетенций в сфере информационных технологий, методов и средств разработки и сопровождения информационных систем для различных предметных областей на современном научно-техническом уровне. </a:t>
            </a:r>
          </a:p>
          <a:p>
            <a:r>
              <a:rPr lang="ru-RU" altLang="ru-RU"/>
              <a:t>Основу информационных технологий составляют аппаратные, программные и информационные ресурсы. Эффективность обучения определяется в значительной мере последовательностью и связностью изучаемых теоретических дисциплин, подкрепленных курсами, имеющими практическую направленность. </a:t>
            </a:r>
          </a:p>
          <a:p>
            <a:r>
              <a:rPr lang="ru-RU" altLang="ru-RU"/>
              <a:t>Так, студенты младших курсов знакомятся с историей развития информационных технологий, архитектурой и устройством компьютеров и коммуникационных систем, изучают теоретических основы экономических информационных систем. На основе полученных теоретических знаний и в параллель с изучением экономических дисциплин студенты погружаются в освоение методов и средств информационных технологий. Выпускные квалификационные работы студентов имеют практическую направленность и зачастую используются организациями в своей работе. </a:t>
            </a:r>
          </a:p>
          <a:p>
            <a:r>
              <a:rPr lang="ru-RU" altLang="ru-RU"/>
              <a:t>Выпускные работы студентов ИТ-направления выполняются и по заказу градообразующего предприятия «КАМАЗ», комитетов финансов, образования информатизации и связи, банков и финансовых организаций Набережных Челнов и Закамского региона, и многих др. Опыт применения ИТ в учебном процессе можно описать по таким составляющим, как техническое, программное, методическое, кадровое и информационное обеспечение, а достижения студентов могут иллюстрировать его эффективность.</a:t>
            </a:r>
          </a:p>
          <a:p>
            <a:endParaRPr lang="ru-RU" altLang="ru-RU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AB4020-34FF-481A-B152-370532059743}" type="slidenum">
              <a:rPr lang="en-US" altLang="ru-RU" smtClean="0"/>
              <a:pPr/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544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/>
              <a:t>В результате долголетней работы в системе профессионального образования и на кафедре бизнес-информатики и математических методов в экономике экономического отделения Набережночелнинскго института КФУ был накоплен определенный успешный опыт подготовки ИТ-профессионалов со знанием программных продуктов «1C». Формализовать и предложить его в качестве универсальной модели конечно нельзя, но основные моменты могут быть вполне интересны и применимы в других учебных заведениях. Основные организационные позиции подготовки таких кадров можно разделить на четыре группы:</a:t>
            </a:r>
          </a:p>
          <a:p>
            <a:r>
              <a:rPr lang="ru-RU" altLang="ru-RU"/>
              <a:t>изучение линейки программных продуктов фирмы «1С» в рамках программ подготовки бакалавров и магистров, встраиваемые в дисциплины естественно-математического блока и профессионального блока, спецкурсы и факультативы;</a:t>
            </a:r>
          </a:p>
          <a:p>
            <a:r>
              <a:rPr lang="ru-RU" altLang="ru-RU"/>
              <a:t>организация участия студентов в олимпиадах и конкурсах, проводимых компанией «1С»;</a:t>
            </a:r>
          </a:p>
          <a:p>
            <a:r>
              <a:rPr lang="ru-RU" altLang="ru-RU"/>
              <a:t>организация практик и последующее трудоустройство на базе организаций партнерской сети фирмы «1С»;</a:t>
            </a:r>
          </a:p>
          <a:p>
            <a:r>
              <a:rPr lang="ru-RU" altLang="ru-RU"/>
              <a:t>неформальное тематическое общение студентов и профессионалов-практиков, организация мастер-классов, дискуссий, деловых игр и обсуждений (профильная смена «Экономический Олимп» в студенческом лагере Дубравушка, Грушинский фестиваль, арбузники и пр.</a:t>
            </a:r>
          </a:p>
          <a:p>
            <a:endParaRPr lang="ru-RU" altLang="ru-RU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D76B63-B48D-4C9F-9E10-6CF486794B29}" type="slidenum">
              <a:rPr lang="en-US" altLang="ru-RU" smtClean="0"/>
              <a:pPr/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36951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50E768-36B1-4C6D-A985-D3A62B60992A}" type="slidenum">
              <a:rPr lang="en-US" altLang="ru-RU" smtClean="0"/>
              <a:pPr/>
              <a:t>13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481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A268-695F-49C2-B16D-3F762A24E2F3}" type="slidenum">
              <a:rPr lang="en-US" altLang="ru-RU" smtClean="0"/>
              <a:pPr/>
              <a:t>14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689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/>
              <a:t>Не просто студенты, получившие хорошее образование, а высококлассные сотрудники. Мы хотим, чтобы  образование помогло студенту получить хорошую работу! </a:t>
            </a:r>
            <a:r>
              <a:rPr lang="ru-RU" altLang="ru-RU" b="1"/>
              <a:t>Одна фирма от другой отличается в первую очередь тем, какие кадры она сумела набрать и как организовала их работу. Для нас кадры важнее, чем финансы, лицензии, знакомства или помещения.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/>
              <a:t>Поэтому </a:t>
            </a:r>
            <a:r>
              <a:rPr lang="ru-RU" altLang="ru-RU" b="1">
                <a:solidFill>
                  <a:schemeClr val="bg2"/>
                </a:solidFill>
              </a:rPr>
              <a:t>система образования – это наш главный смежник</a:t>
            </a:r>
            <a:r>
              <a:rPr lang="ru-RU" altLang="ru-RU" b="1"/>
              <a:t>. </a:t>
            </a:r>
          </a:p>
          <a:p>
            <a:pPr eaLnBrk="1" hangingPunct="1">
              <a:spcBef>
                <a:spcPct val="0"/>
              </a:spcBef>
            </a:pPr>
            <a:endParaRPr lang="ru-RU" altLang="ru-RU"/>
          </a:p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F99E02-5BBA-4105-B8D7-2B01E23C24F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80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/>
              <a:t>Выпускные работы студентов ИТ-направления выполняются и по заказу градообразующего предприятия «КАМАЗ», комитетов финансов, образования информатизации и связи, банков и финансовых организаций Набережных Челнов и Закамского региона, и многих др. Опыт применения ИТ в учебном процессе можно описать по таким составляющим, как техническое, программное, методическое, кадровое и информационное обеспечение, а достижения студентов могут иллюстрировать его эффективность.</a:t>
            </a:r>
          </a:p>
          <a:p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847E04-2468-4C47-A240-18F19B48B2E6}" type="slidenum">
              <a:rPr lang="en-US" altLang="ru-RU" smtClean="0"/>
              <a:pPr/>
              <a:t>22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794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595E4-EC24-4A73-948F-777911A88D8D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78D29B6-27CA-40DE-8B9F-B44485ADE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44">
            <a:off x="5129720" y="478784"/>
            <a:ext cx="4310636" cy="38654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C71D976-64F9-4819-A3C1-B87A066A82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001" y="0"/>
            <a:ext cx="6053627" cy="12557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82B719D-C53A-423F-80AB-D1D81A1E3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45" y="2572148"/>
            <a:ext cx="5504970" cy="1219899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36161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815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948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6320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277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62592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655E-3BAC-4E18-B1C1-1594F384B49F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854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BE70-0B14-44C1-AA11-CFF8696FF26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8679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96A13F58-F905-473C-AD64-7EAB6B91AB4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4314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079"/>
            <a:ext cx="8229600" cy="6953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8229600" cy="163949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953942"/>
            <a:ext cx="8229600" cy="16406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79DE254-3297-49DD-8556-0D9A697A33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998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E36A7-4C1F-4166-9ECB-2A8D6E3B6012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0B5C7D-6B7C-4A36-9795-D9CADB19F6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3" y="4266850"/>
            <a:ext cx="868797" cy="7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F471-06CA-44DA-A018-8F6F1C2C9220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79E044-5547-4E82-94F3-5608CC554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490" y="4271219"/>
            <a:ext cx="868797" cy="7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D4EB-4FC3-4D5B-92D5-E97B5FB45A28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D3337D-61EB-4CF3-A230-AB80EC47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2" y="4138464"/>
            <a:ext cx="1029524" cy="9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2394D-E44E-4291-8AC6-96C9C0CC1B3D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6F9669-28D7-4DA1-8827-A524C85FE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82" y="4141546"/>
            <a:ext cx="1030313" cy="9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6D88-E0A3-451C-AC81-C16C9AFAF982}" type="slidenum">
              <a:rPr lang="en-US" altLang="ru-RU" smtClean="0"/>
              <a:pPr/>
              <a:t>‹#›</a:t>
            </a:fld>
            <a:endParaRPr lang="en-US" alt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71A5AF1-1C6F-4649-A65C-0A62C3CBD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3" y="4126627"/>
            <a:ext cx="1030313" cy="9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3FD9-06C7-4E32-89B5-514671D5BF5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507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4FDB3-CABF-4FD4-B051-865438BFEFC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7699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A861-DBA3-4FC0-8D2A-64F5B32343C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3109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3AE1633F-1FBC-4FD0-BD04-B1A7001A567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7726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du.1cfres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457200" y="1203598"/>
            <a:ext cx="8229600" cy="1470025"/>
          </a:xfrm>
        </p:spPr>
        <p:txBody>
          <a:bodyPr/>
          <a:lstStyle/>
          <a:p>
            <a:pPr algn="l"/>
            <a:r>
              <a:rPr lang="ru-RU" sz="2400" dirty="0">
                <a:solidFill>
                  <a:srgbClr val="C00000"/>
                </a:solidFill>
              </a:rPr>
              <a:t>Встроенные сертифицированные учебные курсы фирмы "1С" как инструмент повышения эффективности учебного процесса в условиях </a:t>
            </a:r>
            <a:r>
              <a:rPr lang="ru-RU" sz="2400" dirty="0" err="1">
                <a:solidFill>
                  <a:srgbClr val="C00000"/>
                </a:solidFill>
              </a:rPr>
              <a:t>цифровизации</a:t>
            </a:r>
            <a:r>
              <a:rPr lang="ru-RU" sz="2400" dirty="0">
                <a:solidFill>
                  <a:srgbClr val="C00000"/>
                </a:solidFill>
              </a:rPr>
              <a:t> экономики и образования</a:t>
            </a:r>
            <a:endParaRPr lang="en-US" altLang="ru-RU" sz="2400" dirty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227934"/>
            <a:ext cx="6400800" cy="864096"/>
          </a:xfrm>
        </p:spPr>
        <p:txBody>
          <a:bodyPr/>
          <a:lstStyle/>
          <a:p>
            <a:r>
              <a:rPr lang="ru-RU" dirty="0"/>
              <a:t>Еремина Ирина Ильинична, </a:t>
            </a:r>
          </a:p>
          <a:p>
            <a:r>
              <a:rPr lang="ru-RU" dirty="0" err="1"/>
              <a:t>Сибаева</a:t>
            </a:r>
            <a:r>
              <a:rPr lang="ru-RU" dirty="0"/>
              <a:t> </a:t>
            </a:r>
            <a:r>
              <a:rPr lang="ru-RU" dirty="0" err="1"/>
              <a:t>Гульназ</a:t>
            </a:r>
            <a:r>
              <a:rPr lang="ru-RU" dirty="0"/>
              <a:t> </a:t>
            </a:r>
            <a:r>
              <a:rPr lang="ru-RU" dirty="0" err="1"/>
              <a:t>Рашитовна</a:t>
            </a:r>
            <a:r>
              <a:rPr lang="ru-RU" dirty="0"/>
              <a:t> </a:t>
            </a:r>
            <a:endParaRPr lang="en-US" alt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251520" y="1409303"/>
            <a:ext cx="2916832" cy="2098551"/>
            <a:chOff x="4320" y="1152"/>
            <a:chExt cx="414" cy="402"/>
          </a:xfrm>
        </p:grpSpPr>
        <p:sp>
          <p:nvSpPr>
            <p:cNvPr id="17415" name="AutoShape 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17" name="Rectangle 9"/>
          <p:cNvSpPr>
            <a:spLocks noChangeArrowheads="1"/>
          </p:cNvSpPr>
          <p:nvPr/>
        </p:nvSpPr>
        <p:spPr bwMode="gray">
          <a:xfrm>
            <a:off x="395536" y="1515438"/>
            <a:ext cx="2592288" cy="120032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dirty="0"/>
              <a:t>с 2015 года функционирует Центр сертифицированного обучения</a:t>
            </a:r>
            <a:endParaRPr lang="en-US" altLang="ru-RU" b="1" dirty="0">
              <a:solidFill>
                <a:srgbClr val="FFFFFF"/>
              </a:solidFill>
            </a:endParaRP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3203848" y="1409303"/>
            <a:ext cx="2880320" cy="2047503"/>
            <a:chOff x="4320" y="1152"/>
            <a:chExt cx="414" cy="402"/>
          </a:xfrm>
        </p:grpSpPr>
        <p:sp>
          <p:nvSpPr>
            <p:cNvPr id="17419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6156176" y="1409302"/>
            <a:ext cx="2987824" cy="2088232"/>
            <a:chOff x="4320" y="1152"/>
            <a:chExt cx="414" cy="402"/>
          </a:xfrm>
        </p:grpSpPr>
        <p:sp>
          <p:nvSpPr>
            <p:cNvPr id="17422" name="AutoShape 14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48627"/>
                    <a:invGamma/>
                  </a:schemeClr>
                </a:gs>
                <a:gs pos="50000">
                  <a:schemeClr val="hlink">
                    <a:alpha val="0"/>
                  </a:schemeClr>
                </a:gs>
                <a:gs pos="100000">
                  <a:schemeClr val="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24" name="Rectangle 16"/>
          <p:cNvSpPr>
            <a:spLocks noChangeArrowheads="1"/>
          </p:cNvSpPr>
          <p:nvPr/>
        </p:nvSpPr>
        <p:spPr bwMode="gray">
          <a:xfrm>
            <a:off x="3326052" y="1361400"/>
            <a:ext cx="2736304" cy="2031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b="1" dirty="0">
                <a:solidFill>
                  <a:srgbClr val="FFFFFF"/>
                </a:solidFill>
              </a:rPr>
              <a:t>Пересмотрены учебные планы по направлениям «Прикладная информатика», «Бизнес-информатика»</a:t>
            </a:r>
            <a:endParaRPr lang="en-US" altLang="ru-RU" b="1" dirty="0">
              <a:solidFill>
                <a:srgbClr val="FFFFFF"/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gray">
          <a:xfrm>
            <a:off x="6300192" y="1659453"/>
            <a:ext cx="2843808" cy="120032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/>
          <a:p>
            <a:pPr algn="ctr"/>
            <a:r>
              <a:rPr lang="ru-RU" altLang="ru-RU" dirty="0"/>
              <a:t>Подготовка преподавателей в </a:t>
            </a:r>
            <a:r>
              <a:rPr lang="ru-RU" dirty="0"/>
              <a:t>Учебном Центре №1 Фирмы «1С»</a:t>
            </a:r>
            <a:endParaRPr lang="en-US" altLang="ru-RU" dirty="0"/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black">
          <a:xfrm>
            <a:off x="0" y="10059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361950" algn="just"/>
            <a:r>
              <a:rPr lang="ru-RU" dirty="0"/>
              <a:t>Побывав первый раз на чемпионате </a:t>
            </a:r>
            <a:r>
              <a:rPr lang="ru-RU" dirty="0" err="1"/>
              <a:t>WorldSkills</a:t>
            </a:r>
            <a:r>
              <a:rPr lang="ru-RU" dirty="0"/>
              <a:t>, проводимом в г.Казани в 2016 г. получила огромный опыт участия, работы экспертной комиссии, но самое главное поняла, что учить студентов надо по другом. Срочно потребовалось менять подход к обучению, методику изложения, постановку задач. </a:t>
            </a:r>
          </a:p>
        </p:txBody>
      </p:sp>
      <p:grpSp>
        <p:nvGrpSpPr>
          <p:cNvPr id="17427" name="Group 19"/>
          <p:cNvGrpSpPr>
            <a:grpSpLocks/>
          </p:cNvGrpSpPr>
          <p:nvPr/>
        </p:nvGrpSpPr>
        <p:grpSpPr bwMode="auto">
          <a:xfrm>
            <a:off x="952712" y="3491209"/>
            <a:ext cx="7979709" cy="1584176"/>
            <a:chOff x="471" y="2945"/>
            <a:chExt cx="5004" cy="1220"/>
          </a:xfrm>
        </p:grpSpPr>
        <p:sp>
          <p:nvSpPr>
            <p:cNvPr id="17428" name="AutoShape 20"/>
            <p:cNvSpPr>
              <a:spLocks noChangeArrowheads="1"/>
            </p:cNvSpPr>
            <p:nvPr/>
          </p:nvSpPr>
          <p:spPr bwMode="ltGray">
            <a:xfrm>
              <a:off x="1481" y="3249"/>
              <a:ext cx="3994" cy="7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4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9050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1747" y="3283"/>
              <a:ext cx="3622" cy="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ru-RU" sz="1400" dirty="0"/>
                <a:t>Расширение компетенции специалистов и участников конкурсов профессионального мастерства по международным стандартам </a:t>
              </a:r>
              <a:r>
                <a:rPr lang="ru-RU" sz="1400" dirty="0" err="1"/>
                <a:t>WorldSkills</a:t>
              </a:r>
              <a:r>
                <a:rPr lang="ru-RU" sz="1400" dirty="0"/>
                <a:t> </a:t>
              </a:r>
              <a:r>
                <a:rPr lang="ru-RU" sz="1400" dirty="0" err="1"/>
                <a:t>Russia</a:t>
              </a:r>
              <a:r>
                <a:rPr lang="ru-RU" sz="1400" dirty="0"/>
                <a:t>, через проведение обучающих мероприятий разных видов</a:t>
              </a:r>
              <a:endParaRPr lang="en-US" altLang="ru-RU" sz="1400" b="1" dirty="0"/>
            </a:p>
          </p:txBody>
        </p:sp>
        <p:pic>
          <p:nvPicPr>
            <p:cNvPr id="17430" name="Picture 22" descr="YG_circle0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" y="2945"/>
              <a:ext cx="1220" cy="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543" y="3887864"/>
            <a:ext cx="10801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Freeform 5"/>
          <p:cNvSpPr>
            <a:spLocks/>
          </p:cNvSpPr>
          <p:nvPr/>
        </p:nvSpPr>
        <p:spPr bwMode="gray">
          <a:xfrm flipH="1">
            <a:off x="5292725" y="3147814"/>
            <a:ext cx="1900238" cy="599430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Freeform 3"/>
          <p:cNvSpPr>
            <a:spLocks/>
          </p:cNvSpPr>
          <p:nvPr/>
        </p:nvSpPr>
        <p:spPr bwMode="gray">
          <a:xfrm>
            <a:off x="2195737" y="3219822"/>
            <a:ext cx="1900237" cy="504056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Freeform 4"/>
          <p:cNvSpPr>
            <a:spLocks/>
          </p:cNvSpPr>
          <p:nvPr/>
        </p:nvSpPr>
        <p:spPr bwMode="gray">
          <a:xfrm>
            <a:off x="4572001" y="3003798"/>
            <a:ext cx="360040" cy="770012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7" name="AutoShape 13"/>
          <p:cNvSpPr>
            <a:spLocks noChangeArrowheads="1"/>
          </p:cNvSpPr>
          <p:nvPr/>
        </p:nvSpPr>
        <p:spPr bwMode="auto">
          <a:xfrm>
            <a:off x="-103804" y="1116610"/>
            <a:ext cx="7187257" cy="7175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solidFill>
                  <a:srgbClr val="1C1C1C"/>
                </a:solidFill>
              </a:rPr>
              <a:t>Подготовка сертифицированного преподавателя</a:t>
            </a:r>
            <a:br>
              <a:rPr lang="ru-RU" altLang="ru-RU" dirty="0">
                <a:solidFill>
                  <a:srgbClr val="1C1C1C"/>
                </a:solidFill>
              </a:rPr>
            </a:br>
            <a:r>
              <a:rPr lang="ru-RU" dirty="0"/>
              <a:t>"Программировать с "1С" – Легкий старт"</a:t>
            </a:r>
            <a:endParaRPr lang="ru-RU" altLang="ru-RU" dirty="0">
              <a:solidFill>
                <a:srgbClr val="1C1C1C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664" y="-19296"/>
            <a:ext cx="8291264" cy="1135906"/>
          </a:xfrm>
        </p:spPr>
        <p:txBody>
          <a:bodyPr/>
          <a:lstStyle/>
          <a:p>
            <a:r>
              <a:rPr lang="ru-RU" altLang="ru-RU" sz="2800" dirty="0">
                <a:solidFill>
                  <a:srgbClr val="C00000"/>
                </a:solidFill>
              </a:rPr>
              <a:t>Разработка и реализация РПД со встроенными сертифицированными курсами 1С</a:t>
            </a:r>
            <a:endParaRPr lang="en-US" altLang="ru-RU" sz="2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18" y="3019094"/>
            <a:ext cx="1400649" cy="1867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2369" y="3195916"/>
            <a:ext cx="1315175" cy="1753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621" y="2677809"/>
            <a:ext cx="1691329" cy="1268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0490" y="1939095"/>
            <a:ext cx="2134322" cy="1600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9346" y="1251834"/>
            <a:ext cx="2134322" cy="1600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2262" y="2919098"/>
            <a:ext cx="2134322" cy="1600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6209" y="2083239"/>
            <a:ext cx="1869977" cy="1402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460" y="3090561"/>
            <a:ext cx="1519783" cy="21343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7" name="AutoShape 13"/>
          <p:cNvSpPr>
            <a:spLocks noChangeArrowheads="1"/>
          </p:cNvSpPr>
          <p:nvPr/>
        </p:nvSpPr>
        <p:spPr bwMode="auto">
          <a:xfrm>
            <a:off x="251520" y="872858"/>
            <a:ext cx="7187257" cy="7175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rgbClr val="C0C0C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dirty="0">
                <a:solidFill>
                  <a:srgbClr val="1C1C1C"/>
                </a:solidFill>
              </a:rPr>
              <a:t>Открытие Центра Сертифицированного Обучения</a:t>
            </a:r>
            <a:br>
              <a:rPr lang="ru-RU" altLang="ru-RU" dirty="0">
                <a:solidFill>
                  <a:srgbClr val="1C1C1C"/>
                </a:solidFill>
              </a:rPr>
            </a:br>
            <a:r>
              <a:rPr lang="ru-RU" dirty="0"/>
              <a:t>в учебном заведении</a:t>
            </a:r>
            <a:endParaRPr lang="ru-RU" altLang="ru-RU" dirty="0">
              <a:solidFill>
                <a:srgbClr val="1C1C1C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89032"/>
            <a:ext cx="8291264" cy="1135906"/>
          </a:xfrm>
        </p:spPr>
        <p:txBody>
          <a:bodyPr/>
          <a:lstStyle/>
          <a:p>
            <a:r>
              <a:rPr lang="ru-RU" altLang="ru-RU" sz="2800" dirty="0">
                <a:solidFill>
                  <a:srgbClr val="C00000"/>
                </a:solidFill>
              </a:rPr>
              <a:t>Разработка и реализация РПД со встроенными сертифицированными курсами 1С</a:t>
            </a:r>
            <a:endParaRPr lang="en-US" altLang="ru-RU" sz="2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24" y="1563638"/>
            <a:ext cx="2144530" cy="3024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5215" y="1956502"/>
            <a:ext cx="2144530" cy="30793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9906" y="1220890"/>
            <a:ext cx="2089542" cy="30793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408" y="2142505"/>
            <a:ext cx="2144530" cy="30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gray">
          <a:xfrm rot="3419336">
            <a:off x="7265988" y="703263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77251" dir="56773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634239" y="2047876"/>
            <a:ext cx="236688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indent="-85725" algn="l">
              <a:spcBef>
                <a:spcPct val="0"/>
              </a:spcBef>
            </a:pPr>
            <a:r>
              <a:rPr lang="ru-RU" sz="1800" dirty="0"/>
              <a:t>Разработка приложений в 1С</a:t>
            </a:r>
          </a:p>
          <a:p>
            <a:pPr marL="85725" indent="-85725" algn="l">
              <a:spcBef>
                <a:spcPct val="0"/>
              </a:spcBef>
            </a:pPr>
            <a:r>
              <a:rPr lang="ru-RU" altLang="ru-RU" sz="1800" dirty="0"/>
              <a:t>Производственная практика</a:t>
            </a:r>
            <a:endParaRPr lang="en-US" altLang="ru-RU" sz="1800" dirty="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gray">
          <a:xfrm rot="3419336">
            <a:off x="1411288" y="1411288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77251" dir="56773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gray">
          <a:xfrm>
            <a:off x="1408114" y="1770064"/>
            <a:ext cx="885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</a:rPr>
              <a:t>1 курс</a:t>
            </a:r>
            <a:endParaRPr lang="en-US" altLang="ru-RU" sz="1800" b="1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gray">
          <a:xfrm rot="3419336">
            <a:off x="2846388" y="3316288"/>
            <a:ext cx="923925" cy="10033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77251" dir="56773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gray">
          <a:xfrm>
            <a:off x="2843214" y="3675064"/>
            <a:ext cx="885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</a:rPr>
              <a:t>2 курс</a:t>
            </a:r>
            <a:endParaRPr lang="en-US" altLang="ru-RU" sz="1800" b="1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gray">
          <a:xfrm rot="3419336">
            <a:off x="4916488" y="2163763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77251" dir="56773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gray">
          <a:xfrm>
            <a:off x="4913314" y="2522539"/>
            <a:ext cx="885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</a:rPr>
              <a:t>3 курс</a:t>
            </a:r>
            <a:endParaRPr lang="en-US" altLang="ru-RU" sz="1800" b="1">
              <a:solidFill>
                <a:srgbClr val="FFFFFF"/>
              </a:solidFill>
            </a:endParaRPr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gray">
          <a:xfrm>
            <a:off x="7262814" y="1062039"/>
            <a:ext cx="8858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</a:rPr>
              <a:t>4 курс</a:t>
            </a:r>
            <a:endParaRPr lang="en-US" altLang="ru-RU" sz="1800" b="1">
              <a:solidFill>
                <a:srgbClr val="FFFFFF"/>
              </a:solidFill>
            </a:endParaRPr>
          </a:p>
        </p:txBody>
      </p:sp>
      <p:sp>
        <p:nvSpPr>
          <p:cNvPr id="13323" name="Line 12"/>
          <p:cNvSpPr>
            <a:spLocks noChangeShapeType="1"/>
          </p:cNvSpPr>
          <p:nvPr/>
        </p:nvSpPr>
        <p:spPr bwMode="auto">
          <a:xfrm>
            <a:off x="2209800" y="2365375"/>
            <a:ext cx="762000" cy="106680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4" name="Line 13"/>
          <p:cNvSpPr>
            <a:spLocks noChangeShapeType="1"/>
          </p:cNvSpPr>
          <p:nvPr/>
        </p:nvSpPr>
        <p:spPr bwMode="auto">
          <a:xfrm flipV="1">
            <a:off x="3810000" y="2898775"/>
            <a:ext cx="1066800" cy="60960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5" name="Line 14"/>
          <p:cNvSpPr>
            <a:spLocks noChangeShapeType="1"/>
          </p:cNvSpPr>
          <p:nvPr/>
        </p:nvSpPr>
        <p:spPr bwMode="auto">
          <a:xfrm flipV="1">
            <a:off x="5943600" y="1514475"/>
            <a:ext cx="1295400" cy="774700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6" name="Text Box 16"/>
          <p:cNvSpPr txBox="1">
            <a:spLocks noChangeArrowheads="1"/>
          </p:cNvSpPr>
          <p:nvPr/>
        </p:nvSpPr>
        <p:spPr bwMode="auto">
          <a:xfrm>
            <a:off x="2697088" y="1431926"/>
            <a:ext cx="241141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indent="-85725" algn="l">
              <a:spcBef>
                <a:spcPct val="0"/>
              </a:spcBef>
            </a:pPr>
            <a:r>
              <a:rPr lang="ru-RU" sz="1800" dirty="0"/>
              <a:t>Бухгалтерский учет</a:t>
            </a:r>
          </a:p>
          <a:p>
            <a:pPr marL="85725" indent="-85725" algn="l">
              <a:spcBef>
                <a:spcPct val="0"/>
              </a:spcBef>
            </a:pPr>
            <a:r>
              <a:rPr lang="ru-RU" sz="1800" dirty="0"/>
              <a:t>Корпоративные информационные </a:t>
            </a:r>
            <a:r>
              <a:rPr lang="ru-RU" sz="2000" dirty="0"/>
              <a:t>системы</a:t>
            </a:r>
            <a:endParaRPr lang="en-US" altLang="ru-RU" sz="2000" dirty="0"/>
          </a:p>
        </p:txBody>
      </p:sp>
      <p:sp>
        <p:nvSpPr>
          <p:cNvPr id="13327" name="Text Box 17"/>
          <p:cNvSpPr txBox="1">
            <a:spLocks noChangeArrowheads="1"/>
          </p:cNvSpPr>
          <p:nvPr/>
        </p:nvSpPr>
        <p:spPr bwMode="auto">
          <a:xfrm>
            <a:off x="4930778" y="3399250"/>
            <a:ext cx="3000574" cy="179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indent="-85725" algn="l">
              <a:spcBef>
                <a:spcPct val="0"/>
              </a:spcBef>
            </a:pPr>
            <a:r>
              <a:rPr lang="ru-RU" sz="1800" dirty="0"/>
              <a:t>Объектно-ориентированное программирование</a:t>
            </a:r>
          </a:p>
          <a:p>
            <a:pPr marL="85725" indent="-85725" algn="l">
              <a:spcBef>
                <a:spcPct val="0"/>
              </a:spcBef>
            </a:pPr>
            <a:r>
              <a:rPr lang="ru-RU" sz="1800" dirty="0"/>
              <a:t>Проектирование и разработка информационных систем</a:t>
            </a:r>
            <a:endParaRPr lang="en-US" altLang="ru-RU" sz="1800" dirty="0"/>
          </a:p>
        </p:txBody>
      </p:sp>
      <p:sp>
        <p:nvSpPr>
          <p:cNvPr id="13328" name="Text Box 18"/>
          <p:cNvSpPr txBox="1">
            <a:spLocks noChangeArrowheads="1"/>
          </p:cNvSpPr>
          <p:nvPr/>
        </p:nvSpPr>
        <p:spPr bwMode="auto">
          <a:xfrm>
            <a:off x="317500" y="2541588"/>
            <a:ext cx="23050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indent="-85725" algn="l">
              <a:spcBef>
                <a:spcPct val="0"/>
              </a:spcBef>
            </a:pPr>
            <a:r>
              <a:rPr lang="ru-RU" sz="1800" dirty="0"/>
              <a:t>Информатика и информационные технологии</a:t>
            </a:r>
          </a:p>
          <a:p>
            <a:pPr marL="85725" indent="-85725" algn="l">
              <a:spcBef>
                <a:spcPct val="0"/>
              </a:spcBef>
            </a:pPr>
            <a:endParaRPr lang="ru-RU" altLang="ru-RU" sz="1800" dirty="0"/>
          </a:p>
          <a:p>
            <a:pPr marL="85725" indent="-85725" algn="l">
              <a:spcBef>
                <a:spcPct val="0"/>
              </a:spcBef>
            </a:pPr>
            <a:r>
              <a:rPr lang="ru-RU" altLang="ru-RU" sz="1800" dirty="0"/>
              <a:t>Учебная практика</a:t>
            </a:r>
            <a:endParaRPr lang="en-US" altLang="ru-RU" sz="1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 dirty="0"/>
          </a:p>
        </p:txBody>
      </p:sp>
      <p:sp>
        <p:nvSpPr>
          <p:cNvPr id="13329" name="Rectangle 19"/>
          <p:cNvSpPr>
            <a:spLocks noGrp="1" noChangeArrowheads="1"/>
          </p:cNvSpPr>
          <p:nvPr>
            <p:ph type="title"/>
          </p:nvPr>
        </p:nvSpPr>
        <p:spPr>
          <a:xfrm>
            <a:off x="115887" y="-107365"/>
            <a:ext cx="8455025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>
                <a:solidFill>
                  <a:srgbClr val="C00000"/>
                </a:solidFill>
              </a:rPr>
              <a:t>Знакомство с ПП фирмы «1С» в рамках учебного плана </a:t>
            </a:r>
            <a:br>
              <a:rPr lang="ru-RU" altLang="ru-RU" sz="3200" dirty="0">
                <a:solidFill>
                  <a:srgbClr val="C00000"/>
                </a:solidFill>
              </a:rPr>
            </a:br>
            <a:r>
              <a:rPr lang="ru-RU" altLang="ru-RU" sz="3200" dirty="0">
                <a:solidFill>
                  <a:srgbClr val="C00000"/>
                </a:solidFill>
              </a:rPr>
              <a:t>38.03.05 Бизнес-информатика</a:t>
            </a:r>
            <a:endParaRPr lang="en-US" alt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9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484" y="26314"/>
            <a:ext cx="8229600" cy="69532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altLang="ru-RU" sz="3200" dirty="0">
                <a:solidFill>
                  <a:srgbClr val="C00000"/>
                </a:solidFill>
              </a:rPr>
              <a:t>Знакомство с ПП фирмы «1С» в рамках учебного плана </a:t>
            </a:r>
            <a:r>
              <a:rPr lang="ru-RU" altLang="ru-RU" sz="3200" dirty="0" smtClean="0">
                <a:solidFill>
                  <a:srgbClr val="C00000"/>
                </a:solidFill>
              </a:rPr>
              <a:t>09.03.03 </a:t>
            </a:r>
            <a:r>
              <a:rPr lang="ru-RU" altLang="ru-RU" sz="3200" dirty="0">
                <a:solidFill>
                  <a:srgbClr val="C00000"/>
                </a:solidFill>
              </a:rPr>
              <a:t>Прикладная информатика</a:t>
            </a:r>
            <a:endParaRPr lang="en-US" altLang="ru-RU" sz="3200" dirty="0">
              <a:solidFill>
                <a:srgbClr val="C00000"/>
              </a:solidFill>
            </a:endParaRP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H="1">
            <a:off x="4554108" y="581026"/>
            <a:ext cx="0" cy="443899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gray">
          <a:xfrm rot="2692993">
            <a:off x="846139" y="1255714"/>
            <a:ext cx="3449637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7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gray">
          <a:xfrm rot="-2707007">
            <a:off x="872333" y="1254920"/>
            <a:ext cx="3449637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gray">
          <a:xfrm rot="18907007" flipV="1">
            <a:off x="842964" y="1217614"/>
            <a:ext cx="3449637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7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gray">
          <a:xfrm rot="2692993" flipH="1" flipV="1">
            <a:off x="871539" y="1217614"/>
            <a:ext cx="3449637" cy="3463925"/>
          </a:xfrm>
          <a:custGeom>
            <a:avLst/>
            <a:gdLst>
              <a:gd name="G0" fmla="+- 6950 0 0"/>
              <a:gd name="G1" fmla="+- -8829789 0 0"/>
              <a:gd name="G2" fmla="+- 0 0 -8829789"/>
              <a:gd name="T0" fmla="*/ 0 256 1"/>
              <a:gd name="T1" fmla="*/ 180 256 1"/>
              <a:gd name="G3" fmla="+- -8829789 T0 T1"/>
              <a:gd name="T2" fmla="*/ 0 256 1"/>
              <a:gd name="T3" fmla="*/ 90 256 1"/>
              <a:gd name="G4" fmla="+- -8829789 T2 T3"/>
              <a:gd name="G5" fmla="*/ G4 2 1"/>
              <a:gd name="T4" fmla="*/ 90 256 1"/>
              <a:gd name="T5" fmla="*/ 0 256 1"/>
              <a:gd name="G6" fmla="+- -8829789 T4 T5"/>
              <a:gd name="G7" fmla="*/ G6 2 1"/>
              <a:gd name="G8" fmla="abs -8829789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950"/>
              <a:gd name="G18" fmla="*/ 6950 1 2"/>
              <a:gd name="G19" fmla="+- G18 5400 0"/>
              <a:gd name="G20" fmla="cos G19 -8829789"/>
              <a:gd name="G21" fmla="sin G19 -8829789"/>
              <a:gd name="G22" fmla="+- G20 10800 0"/>
              <a:gd name="G23" fmla="+- G21 10800 0"/>
              <a:gd name="G24" fmla="+- 10800 0 G20"/>
              <a:gd name="G25" fmla="+- 6950 10800 0"/>
              <a:gd name="G26" fmla="?: G9 G17 G25"/>
              <a:gd name="G27" fmla="?: G9 0 21600"/>
              <a:gd name="G28" fmla="cos 10800 -8829789"/>
              <a:gd name="G29" fmla="sin 10800 -8829789"/>
              <a:gd name="G30" fmla="sin 6950 -8829789"/>
              <a:gd name="G31" fmla="+- G28 10800 0"/>
              <a:gd name="G32" fmla="+- G29 10800 0"/>
              <a:gd name="G33" fmla="+- G30 10800 0"/>
              <a:gd name="G34" fmla="?: G4 0 G31"/>
              <a:gd name="G35" fmla="?: -8829789 G34 0"/>
              <a:gd name="G36" fmla="?: G6 G35 G31"/>
              <a:gd name="G37" fmla="+- 21600 0 G36"/>
              <a:gd name="G38" fmla="?: G4 0 G33"/>
              <a:gd name="G39" fmla="?: -8829789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53 w 21600"/>
              <a:gd name="T15" fmla="*/ 4495 h 21600"/>
              <a:gd name="T16" fmla="*/ 10800 w 21600"/>
              <a:gd name="T17" fmla="*/ 3850 h 21600"/>
              <a:gd name="T18" fmla="*/ 17047 w 21600"/>
              <a:gd name="T19" fmla="*/ 449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908" y="5862"/>
                </a:moveTo>
                <a:cubicBezTo>
                  <a:pt x="7210" y="4573"/>
                  <a:pt x="8968" y="3849"/>
                  <a:pt x="10800" y="3850"/>
                </a:cubicBezTo>
                <a:cubicBezTo>
                  <a:pt x="12631" y="3850"/>
                  <a:pt x="14389" y="4573"/>
                  <a:pt x="15691" y="5862"/>
                </a:cubicBezTo>
                <a:lnTo>
                  <a:pt x="18400" y="3127"/>
                </a:lnTo>
                <a:cubicBezTo>
                  <a:pt x="16378" y="1124"/>
                  <a:pt x="13646" y="-1"/>
                  <a:pt x="10799" y="0"/>
                </a:cubicBezTo>
                <a:cubicBezTo>
                  <a:pt x="7953" y="0"/>
                  <a:pt x="5221" y="1124"/>
                  <a:pt x="3199" y="3127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7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legacyObliqueBottom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9401" name="WordArt 9"/>
          <p:cNvSpPr>
            <a:spLocks noChangeArrowheads="1" noChangeShapeType="1" noTextEdit="1"/>
          </p:cNvSpPr>
          <p:nvPr/>
        </p:nvSpPr>
        <p:spPr bwMode="gray">
          <a:xfrm rot="-24207704">
            <a:off x="917576" y="184308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109127"/>
              </a:avLst>
            </a:prstTxWarp>
          </a:bodyPr>
          <a:lstStyle/>
          <a:p>
            <a:r>
              <a:rPr lang="ru-RU" sz="1400" b="1" kern="10" dirty="0">
                <a:solidFill>
                  <a:srgbClr val="FFFFFF"/>
                </a:solidFill>
                <a:cs typeface="Arial" panose="020B0604020202020204" pitchFamily="34" charset="0"/>
              </a:rPr>
              <a:t>   2 курс </a:t>
            </a:r>
          </a:p>
        </p:txBody>
      </p:sp>
      <p:sp>
        <p:nvSpPr>
          <p:cNvPr id="59402" name="WordArt 10"/>
          <p:cNvSpPr>
            <a:spLocks noChangeArrowheads="1" noChangeShapeType="1" noTextEdit="1"/>
          </p:cNvSpPr>
          <p:nvPr/>
        </p:nvSpPr>
        <p:spPr bwMode="white">
          <a:xfrm rot="-18744379">
            <a:off x="2084388" y="1900238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2061081"/>
              </a:avLst>
            </a:prstTxWarp>
          </a:bodyPr>
          <a:lstStyle/>
          <a:p>
            <a:r>
              <a:rPr lang="ru-RU" b="1" kern="10" dirty="0">
                <a:solidFill>
                  <a:srgbClr val="FFFFFF"/>
                </a:solidFill>
                <a:cs typeface="Arial" panose="020B0604020202020204" pitchFamily="34" charset="0"/>
              </a:rPr>
              <a:t>  3 курс  </a:t>
            </a:r>
          </a:p>
        </p:txBody>
      </p:sp>
      <p:sp>
        <p:nvSpPr>
          <p:cNvPr id="59403" name="WordArt 11"/>
          <p:cNvSpPr>
            <a:spLocks noChangeArrowheads="1" noChangeShapeType="1" noTextEdit="1"/>
          </p:cNvSpPr>
          <p:nvPr/>
        </p:nvSpPr>
        <p:spPr bwMode="gray">
          <a:xfrm rot="-18744379">
            <a:off x="911226" y="3040063"/>
            <a:ext cx="21621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1367497"/>
              </a:avLst>
            </a:prstTxWarp>
          </a:bodyPr>
          <a:lstStyle/>
          <a:p>
            <a:r>
              <a:rPr lang="ru-RU" sz="1400" b="1" kern="10" dirty="0">
                <a:solidFill>
                  <a:srgbClr val="FFFFFF"/>
                </a:solidFill>
                <a:cs typeface="Arial" panose="020B0604020202020204" pitchFamily="34" charset="0"/>
              </a:rPr>
              <a:t>  1 курс   </a:t>
            </a:r>
          </a:p>
        </p:txBody>
      </p:sp>
      <p:sp>
        <p:nvSpPr>
          <p:cNvPr id="59404" name="WordArt 12"/>
          <p:cNvSpPr>
            <a:spLocks noChangeArrowheads="1" noChangeShapeType="1" noTextEdit="1"/>
          </p:cNvSpPr>
          <p:nvPr/>
        </p:nvSpPr>
        <p:spPr bwMode="gray">
          <a:xfrm rot="-46060605">
            <a:off x="2107407" y="2978944"/>
            <a:ext cx="2162175" cy="1144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1440848"/>
              </a:avLst>
            </a:prstTxWarp>
          </a:bodyPr>
          <a:lstStyle/>
          <a:p>
            <a:r>
              <a:rPr lang="ru-RU" b="1" kern="10" dirty="0">
                <a:solidFill>
                  <a:srgbClr val="FFFFFF"/>
                </a:solidFill>
                <a:cs typeface="Arial" panose="020B0604020202020204" pitchFamily="34" charset="0"/>
              </a:rPr>
              <a:t>  4 курс   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gray">
          <a:xfrm>
            <a:off x="1728789" y="2909888"/>
            <a:ext cx="1736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/>
              <a:t>Description of the contents</a:t>
            </a:r>
          </a:p>
        </p:txBody>
      </p:sp>
      <p:sp>
        <p:nvSpPr>
          <p:cNvPr id="59407" name="Line 15"/>
          <p:cNvSpPr>
            <a:spLocks noChangeShapeType="1"/>
          </p:cNvSpPr>
          <p:nvPr/>
        </p:nvSpPr>
        <p:spPr bwMode="gray">
          <a:xfrm>
            <a:off x="1628776" y="2698750"/>
            <a:ext cx="1895475" cy="0"/>
          </a:xfrm>
          <a:prstGeom prst="line">
            <a:avLst/>
          </a:prstGeom>
          <a:noFill/>
          <a:ln w="28575">
            <a:solidFill>
              <a:schemeClr val="tx1">
                <a:alpha val="50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gray">
          <a:xfrm>
            <a:off x="4860032" y="113159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09" name="AutoShape 17"/>
          <p:cNvSpPr>
            <a:spLocks noChangeArrowheads="1"/>
          </p:cNvSpPr>
          <p:nvPr/>
        </p:nvSpPr>
        <p:spPr bwMode="gray">
          <a:xfrm>
            <a:off x="4860032" y="2283718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10" name="AutoShape 18"/>
          <p:cNvSpPr>
            <a:spLocks noChangeArrowheads="1"/>
          </p:cNvSpPr>
          <p:nvPr/>
        </p:nvSpPr>
        <p:spPr bwMode="gray">
          <a:xfrm>
            <a:off x="4860032" y="3075806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11" name="AutoShape 19"/>
          <p:cNvSpPr>
            <a:spLocks noChangeArrowheads="1"/>
          </p:cNvSpPr>
          <p:nvPr/>
        </p:nvSpPr>
        <p:spPr bwMode="invGray">
          <a:xfrm>
            <a:off x="4856542" y="417770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gray">
          <a:xfrm>
            <a:off x="5245525" y="2079635"/>
            <a:ext cx="28591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5738" indent="-185738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Бухгалтерский учет</a:t>
            </a:r>
          </a:p>
          <a:p>
            <a:pPr marL="185738" indent="-185738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Объектно-ориентированный анализ и программирование</a:t>
            </a:r>
            <a:endParaRPr lang="en-US" altLang="ru-RU" sz="1400" b="1" dirty="0">
              <a:solidFill>
                <a:srgbClr val="1C1C1C"/>
              </a:solidFill>
            </a:endParaRP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gray">
          <a:xfrm>
            <a:off x="5211563" y="2879702"/>
            <a:ext cx="31415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Разработка клиентских приложений</a:t>
            </a:r>
          </a:p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Проектирование и разработка корпоративных систем</a:t>
            </a:r>
            <a:endParaRPr lang="en-US" altLang="ru-RU" sz="1400" b="1" dirty="0">
              <a:solidFill>
                <a:srgbClr val="1C1C1C"/>
              </a:solidFill>
            </a:endParaRP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gray">
          <a:xfrm>
            <a:off x="5211563" y="3812189"/>
            <a:ext cx="347824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Разработка бизнес-приложений в 1С</a:t>
            </a:r>
          </a:p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Проектирование информационных систем</a:t>
            </a:r>
          </a:p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Разработка бизнес-приложений</a:t>
            </a:r>
          </a:p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Разработка мобильных систем</a:t>
            </a:r>
            <a:endParaRPr lang="en-US" altLang="ru-RU" sz="1400" b="1" dirty="0">
              <a:solidFill>
                <a:srgbClr val="1C1C1C"/>
              </a:solidFill>
            </a:endParaRPr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 rot="16200000" flipH="1">
            <a:off x="6322658" y="-800602"/>
            <a:ext cx="6350" cy="3557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gray">
          <a:xfrm>
            <a:off x="5110786" y="935047"/>
            <a:ext cx="308187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Алгоритмизация и программирование</a:t>
            </a:r>
          </a:p>
          <a:p>
            <a:pPr marL="285750" indent="-285750" algn="l" eaLnBrk="0" hangingPunct="0">
              <a:buFont typeface="Arial" panose="020B0604020202020204" pitchFamily="34" charset="0"/>
              <a:buChar char="•"/>
            </a:pPr>
            <a:r>
              <a:rPr lang="ru-RU" sz="1400" dirty="0"/>
              <a:t>Практика по получению первичных профессиональных умений и навыков</a:t>
            </a:r>
            <a:endParaRPr lang="en-US" altLang="ru-RU" sz="1400" b="1" dirty="0">
              <a:solidFill>
                <a:srgbClr val="1C1C1C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7859"/>
            <a:ext cx="8229600" cy="927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>
                <a:solidFill>
                  <a:srgbClr val="C00000"/>
                </a:solidFill>
              </a:rPr>
              <a:t>Сертифицированные курсы 1С, используемые в учебном процессе</a:t>
            </a:r>
            <a:endParaRPr lang="en-US" altLang="ru-RU" sz="32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13843"/>
            <a:ext cx="8712968" cy="412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СЛУШАТЕЛЯ ЦСО по курсу "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формами в "1С:Предприятии 8.3" интерфейс "Такси"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СЛУШАТЕЛЯ ЦСО по курсу "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Основы  работы  в  управляемом приложении. Новые возможности работы в "1С:Предприятие 8.3"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продажа только Центрам Сертифицированного Обучения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СЛУШАТЕЛЯ ЦСО по курсу «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Азы программирования в системе «1СПредприятие 8.3»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СЛУШАТЕЛЯ ЦСО по курсу 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«Конфигурирование в системе «1С: Предприятие 8». Основные объекты Версия 8.3»</a:t>
            </a: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СЛУШАТЕЛЯ ЦСО по курсу «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Оперативное управление в малом бизнесе с использованием программы «1С:Управление небольшой фирмой 8». Редакция 1.6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ПРЕПОДАВАТЕЛЯ ЦСО по курсу "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Концепция прикладного решения "1С:ERP Управление предприятием 2.0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" продажа только Центрам Сертифицированного Обучения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для ПРЕПОДАВАТЕЛЯ ЦСО по курсу "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Системное администрирование для школьников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" продажа только Центрам Сертифицированного Обучения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для преподавателя сертифицированного курса "</a:t>
            </a:r>
            <a:r>
              <a:rPr lang="ru-RU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Основы программирования в "1С:Предприятие 8" для школьников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834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title"/>
          </p:nvPr>
        </p:nvSpPr>
        <p:spPr>
          <a:xfrm>
            <a:off x="153741" y="94859"/>
            <a:ext cx="8229600" cy="927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>
                <a:solidFill>
                  <a:srgbClr val="C00000"/>
                </a:solidFill>
              </a:rPr>
              <a:t>Сертифицированные курсы 1С, используемые в учебном процессе</a:t>
            </a:r>
            <a:endParaRPr lang="en-US" alt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3000" y="1193011"/>
            <a:ext cx="1263665" cy="1748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362" y="3147814"/>
            <a:ext cx="1216396" cy="17480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98" y="3101234"/>
            <a:ext cx="1223649" cy="1748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0609" y="1168231"/>
            <a:ext cx="1265844" cy="1748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/>
          <a:stretch/>
        </p:blipFill>
        <p:spPr>
          <a:xfrm>
            <a:off x="411778" y="1168231"/>
            <a:ext cx="1249346" cy="1748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634" y="1212458"/>
            <a:ext cx="1216421" cy="1748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50381">
            <a:off x="4700662" y="2458927"/>
            <a:ext cx="1826108" cy="2622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623" y="2564747"/>
            <a:ext cx="1826108" cy="2622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19528">
            <a:off x="7093477" y="3085383"/>
            <a:ext cx="1826108" cy="262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349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251520" y="627534"/>
            <a:ext cx="8026400" cy="4515966"/>
          </a:xfrm>
          <a:prstGeom prst="diamond">
            <a:avLst/>
          </a:prstGeom>
          <a:solidFill>
            <a:srgbClr val="E4E8E4">
              <a:alpha val="30000"/>
            </a:srgbClr>
          </a:solidFill>
          <a:ln>
            <a:noFill/>
          </a:ln>
          <a:effectLst/>
          <a:scene3d>
            <a:camera prst="legacyPerspectiveTop"/>
            <a:lightRig rig="legacyNormal1" dir="t"/>
          </a:scene3d>
          <a:sp3d extrusionH="49200" prstMaterial="legacyMatte">
            <a:bevelT w="13500" h="13500" prst="angle"/>
            <a:bevelB w="13500" h="13500" prst="angle"/>
            <a:extrusionClr>
              <a:srgbClr val="E4E8E4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gray">
          <a:xfrm>
            <a:off x="107504" y="23806"/>
            <a:ext cx="89147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Для отработки навыков профессионального пользователя и лучшего понимания структуры готового решения, в учебном процессе активно используем облачный сервис </a:t>
            </a:r>
            <a:r>
              <a:rPr lang="en-US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https://edu.1cfresh.com/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gray">
          <a:xfrm>
            <a:off x="5856100" y="1620385"/>
            <a:ext cx="316613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Отметим, что при добавлении каркасных (рабочих) баз приложений для студентов, была установлена определенная </a:t>
            </a:r>
            <a:r>
              <a:rPr lang="ru-RU" b="1" dirty="0"/>
              <a:t>маска ввод</a:t>
            </a:r>
            <a:r>
              <a:rPr lang="ru-RU" dirty="0"/>
              <a:t>а для имени базы: </a:t>
            </a:r>
            <a:r>
              <a:rPr lang="ru-RU" b="1" dirty="0"/>
              <a:t>«ХХХХХХХ Фамилия И.О. название приложения»</a:t>
            </a:r>
            <a:r>
              <a:rPr lang="ru-RU" dirty="0"/>
              <a:t>, где первые 7 цифр обозначают номер группы студента. </a:t>
            </a:r>
            <a:endParaRPr lang="en-US" altLang="ru-RU" b="1" dirty="0">
              <a:solidFill>
                <a:srgbClr val="0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82127" y="1007814"/>
            <a:ext cx="1980220" cy="1779960"/>
            <a:chOff x="2915817" y="1700809"/>
            <a:chExt cx="2085716" cy="1822512"/>
          </a:xfrm>
        </p:grpSpPr>
        <p:sp>
          <p:nvSpPr>
            <p:cNvPr id="26628" name="AutoShape 4"/>
            <p:cNvSpPr>
              <a:spLocks noChangeArrowheads="1"/>
            </p:cNvSpPr>
            <p:nvPr/>
          </p:nvSpPr>
          <p:spPr bwMode="gray">
            <a:xfrm>
              <a:off x="2915817" y="1700809"/>
              <a:ext cx="2085716" cy="182251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44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431" y="1844824"/>
              <a:ext cx="1839601" cy="149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3498297" y="1007814"/>
            <a:ext cx="2095359" cy="1779960"/>
            <a:chOff x="5085140" y="1878450"/>
            <a:chExt cx="1870216" cy="1628471"/>
          </a:xfrm>
        </p:grpSpPr>
        <p:sp>
          <p:nvSpPr>
            <p:cNvPr id="26630" name="AutoShape 6"/>
            <p:cNvSpPr>
              <a:spLocks noChangeArrowheads="1"/>
            </p:cNvSpPr>
            <p:nvPr/>
          </p:nvSpPr>
          <p:spPr bwMode="gray">
            <a:xfrm>
              <a:off x="5085140" y="1878450"/>
              <a:ext cx="1870216" cy="16284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45" name="Рисунок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992330"/>
              <a:ext cx="1756358" cy="136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435443" y="2991850"/>
            <a:ext cx="2158214" cy="1903962"/>
            <a:chOff x="5086037" y="3645024"/>
            <a:chExt cx="2294274" cy="2081371"/>
          </a:xfrm>
        </p:grpSpPr>
        <p:sp>
          <p:nvSpPr>
            <p:cNvPr id="26631" name="AutoShape 7"/>
            <p:cNvSpPr>
              <a:spLocks noChangeArrowheads="1"/>
            </p:cNvSpPr>
            <p:nvPr/>
          </p:nvSpPr>
          <p:spPr bwMode="gray">
            <a:xfrm>
              <a:off x="5086037" y="3645024"/>
              <a:ext cx="2294274" cy="20813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62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46" name="Рисунок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772808"/>
              <a:ext cx="2063157" cy="1816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5364088" y="4437112"/>
              <a:ext cx="1152128" cy="21602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82127" y="2969572"/>
            <a:ext cx="1980220" cy="1926240"/>
            <a:chOff x="3134481" y="3551696"/>
            <a:chExt cx="1869319" cy="1628471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gray">
            <a:xfrm>
              <a:off x="3134481" y="3551696"/>
              <a:ext cx="1869319" cy="162847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6647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729733"/>
              <a:ext cx="1621281" cy="1355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3706646" y="4041068"/>
              <a:ext cx="216024" cy="7200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3275856" y="3936827"/>
              <a:ext cx="216024" cy="7200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995936" y="4221088"/>
              <a:ext cx="216024" cy="7200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2028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2" name="AutoShape 18"/>
          <p:cNvSpPr>
            <a:spLocks noChangeArrowheads="1"/>
          </p:cNvSpPr>
          <p:nvPr/>
        </p:nvSpPr>
        <p:spPr bwMode="gray">
          <a:xfrm rot="5400000">
            <a:off x="-410020" y="1898629"/>
            <a:ext cx="3834404" cy="2655341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24" name="AutoShape 20"/>
          <p:cNvSpPr>
            <a:spLocks noChangeArrowheads="1"/>
          </p:cNvSpPr>
          <p:nvPr/>
        </p:nvSpPr>
        <p:spPr bwMode="gray">
          <a:xfrm rot="5400000">
            <a:off x="2772885" y="1901517"/>
            <a:ext cx="3828628" cy="2655341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26" name="AutoShape 22"/>
          <p:cNvSpPr>
            <a:spLocks noChangeArrowheads="1"/>
          </p:cNvSpPr>
          <p:nvPr/>
        </p:nvSpPr>
        <p:spPr bwMode="gray">
          <a:xfrm rot="5400000">
            <a:off x="5860632" y="1882021"/>
            <a:ext cx="3867621" cy="2655341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8F8F8">
                  <a:gamma/>
                  <a:shade val="77647"/>
                  <a:invGamma/>
                  <a:alpha val="98000"/>
                </a:srgbClr>
              </a:gs>
              <a:gs pos="50000">
                <a:srgbClr val="F8F8F8"/>
              </a:gs>
              <a:gs pos="100000">
                <a:srgbClr val="F8F8F8">
                  <a:gamma/>
                  <a:shade val="77647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808080"/>
            </a:solidFill>
            <a:round/>
            <a:headEnd/>
            <a:tailEnd/>
          </a:ln>
          <a:effectLst>
            <a:prstShdw prst="shdw12" dist="88900" dir="10800000">
              <a:srgbClr val="1C1C1C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836707" y="1386657"/>
            <a:ext cx="1767742" cy="1182592"/>
            <a:chOff x="6741833" y="2708920"/>
            <a:chExt cx="1920485" cy="1426021"/>
          </a:xfrm>
        </p:grpSpPr>
        <p:pic>
          <p:nvPicPr>
            <p:cNvPr id="21528" name="Picture 24" descr="RY_circle0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833" y="2708920"/>
              <a:ext cx="1920485" cy="1426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2" name="Text Box 28"/>
            <p:cNvSpPr txBox="1">
              <a:spLocks noChangeArrowheads="1"/>
            </p:cNvSpPr>
            <p:nvPr/>
          </p:nvSpPr>
          <p:spPr bwMode="auto">
            <a:xfrm>
              <a:off x="6904556" y="2950124"/>
              <a:ext cx="1584813" cy="788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D13F11"/>
                  </a:solidFill>
                </a:rPr>
                <a:t>C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5F5F5F"/>
                  </a:solidFill>
                </a:rPr>
                <a:t>Учебные пособия на Сервисе</a:t>
              </a:r>
              <a:endParaRPr lang="en-US" altLang="ru-RU" sz="1400" b="1" dirty="0">
                <a:solidFill>
                  <a:srgbClr val="5F5F5F"/>
                </a:solidFill>
              </a:endParaRPr>
            </a:p>
          </p:txBody>
        </p:sp>
      </p:grpSp>
      <p:pic>
        <p:nvPicPr>
          <p:cNvPr id="22" name="Рисунок 2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263" y="2569249"/>
            <a:ext cx="1265394" cy="1223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0" y="-56332"/>
            <a:ext cx="91440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D7181F"/>
              </a:buClr>
            </a:pPr>
            <a:r>
              <a:rPr lang="ru-RU" sz="1400" dirty="0"/>
              <a:t>Регистрацию пользователей ведем согласно предлагаемой инструкции, студенты регистрируются преподавателем по предоставляемому адресу электронной почты. После прохождения процедуры регистрации обучаемым предоставляются </a:t>
            </a:r>
            <a:r>
              <a:rPr lang="ru-RU" sz="1400" b="1" dirty="0">
                <a:solidFill>
                  <a:srgbClr val="002060"/>
                </a:solidFill>
              </a:rPr>
              <a:t>каркасная база приложения и учебная база</a:t>
            </a:r>
            <a:r>
              <a:rPr lang="ru-RU" sz="1400" dirty="0"/>
              <a:t>. </a:t>
            </a:r>
            <a:r>
              <a:rPr lang="ru-RU" sz="1400" b="1" dirty="0">
                <a:solidFill>
                  <a:srgbClr val="002060"/>
                </a:solidFill>
              </a:rPr>
              <a:t>В каркасной базе студент работает и выполняет задани</a:t>
            </a:r>
            <a:r>
              <a:rPr lang="ru-RU" sz="1400" b="1" dirty="0"/>
              <a:t>я </a:t>
            </a:r>
            <a:r>
              <a:rPr lang="ru-RU" sz="1400" dirty="0"/>
              <a:t>по предлагаемому учебному пособию в сервисе. </a:t>
            </a:r>
            <a:r>
              <a:rPr lang="ru-RU" sz="1400" b="1" dirty="0">
                <a:solidFill>
                  <a:srgbClr val="002060"/>
                </a:solidFill>
              </a:rPr>
              <a:t>Учебная база дается студенту для живого пример</a:t>
            </a:r>
            <a:r>
              <a:rPr lang="ru-RU" sz="1400" dirty="0">
                <a:solidFill>
                  <a:srgbClr val="002060"/>
                </a:solidFill>
              </a:rPr>
              <a:t>а</a:t>
            </a:r>
            <a:r>
              <a:rPr lang="ru-RU" sz="1400" dirty="0"/>
              <a:t>, ее можно открыть, посмотреть документы, справочники и всю организационную структуру, что не мало важно при самостоятельной работе.</a:t>
            </a:r>
          </a:p>
          <a:p>
            <a:pPr eaLnBrk="0" hangingPunct="0">
              <a:buClr>
                <a:srgbClr val="D7181F"/>
              </a:buClr>
              <a:buFont typeface="Wingdings" pitchFamily="2" charset="2"/>
              <a:buNone/>
            </a:pPr>
            <a:endParaRPr lang="en-US" altLang="ru-RU" sz="1400" dirty="0">
              <a:solidFill>
                <a:srgbClr val="000000"/>
              </a:solidFill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2000" y="3506940"/>
            <a:ext cx="1133063" cy="1196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539" name="Рисунок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2632" y="2753292"/>
            <a:ext cx="2437342" cy="13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Рисунок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15" y="3604826"/>
            <a:ext cx="2327432" cy="140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39552" y="1431716"/>
            <a:ext cx="1656184" cy="1140034"/>
            <a:chOff x="1287933" y="2708920"/>
            <a:chExt cx="1882604" cy="1396007"/>
          </a:xfrm>
        </p:grpSpPr>
        <p:pic>
          <p:nvPicPr>
            <p:cNvPr id="21529" name="Picture 25" descr="LB_circle0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933" y="2708920"/>
              <a:ext cx="1882604" cy="1396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1" name="Text Box 27"/>
            <p:cNvSpPr txBox="1">
              <a:spLocks noChangeArrowheads="1"/>
            </p:cNvSpPr>
            <p:nvPr/>
          </p:nvSpPr>
          <p:spPr bwMode="auto">
            <a:xfrm>
              <a:off x="1509439" y="2988321"/>
              <a:ext cx="1527870" cy="515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D13F11"/>
                  </a:solidFill>
                </a:rPr>
                <a:t>A</a:t>
              </a:r>
              <a:r>
                <a:rPr lang="en-US" altLang="ru-RU" sz="1400" b="1" dirty="0">
                  <a:solidFill>
                    <a:srgbClr val="D13F11"/>
                  </a:solidFill>
                </a:rPr>
                <a:t>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5F5F5F"/>
                  </a:solidFill>
                </a:rPr>
                <a:t>Учебные базы</a:t>
              </a:r>
              <a:endParaRPr lang="en-US" altLang="ru-RU" sz="1400" b="1" dirty="0">
                <a:solidFill>
                  <a:srgbClr val="5F5F5F"/>
                </a:solidFill>
              </a:endParaRPr>
            </a:p>
          </p:txBody>
        </p:sp>
      </p:grpSp>
      <p:pic>
        <p:nvPicPr>
          <p:cNvPr id="21535" name="Picture 31" descr="O_chevron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18" y="2167675"/>
            <a:ext cx="555868" cy="4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778836" y="1403924"/>
            <a:ext cx="1729268" cy="1167826"/>
            <a:chOff x="4022712" y="2708920"/>
            <a:chExt cx="1853742" cy="1376462"/>
          </a:xfrm>
        </p:grpSpPr>
        <p:pic>
          <p:nvPicPr>
            <p:cNvPr id="21530" name="Picture 26" descr="YG_circle0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712" y="2708920"/>
              <a:ext cx="1853742" cy="137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3" name="Text Box 29"/>
            <p:cNvSpPr txBox="1">
              <a:spLocks noChangeArrowheads="1"/>
            </p:cNvSpPr>
            <p:nvPr/>
          </p:nvSpPr>
          <p:spPr bwMode="auto">
            <a:xfrm>
              <a:off x="4139857" y="2995886"/>
              <a:ext cx="1678431" cy="515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ru-RU" sz="2000" b="1" dirty="0">
                  <a:solidFill>
                    <a:srgbClr val="D13F11"/>
                  </a:solidFill>
                </a:rPr>
                <a:t>B</a:t>
              </a:r>
              <a:r>
                <a:rPr lang="en-US" altLang="ru-RU" sz="1400" b="1" dirty="0">
                  <a:solidFill>
                    <a:srgbClr val="D13F11"/>
                  </a:solidFill>
                </a:rPr>
                <a:t> 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</a:pPr>
              <a:r>
                <a:rPr lang="ru-RU" altLang="ru-RU" sz="1400" b="1" dirty="0">
                  <a:solidFill>
                    <a:srgbClr val="5F5F5F"/>
                  </a:solidFill>
                </a:rPr>
                <a:t>Каркасные</a:t>
              </a:r>
              <a:r>
                <a:rPr lang="ru-RU" altLang="ru-RU" sz="1300" b="1" dirty="0">
                  <a:solidFill>
                    <a:srgbClr val="5F5F5F"/>
                  </a:solidFill>
                </a:rPr>
                <a:t> </a:t>
              </a:r>
              <a:r>
                <a:rPr lang="ru-RU" altLang="ru-RU" sz="1400" b="1" dirty="0">
                  <a:solidFill>
                    <a:srgbClr val="5F5F5F"/>
                  </a:solidFill>
                </a:rPr>
                <a:t>базы</a:t>
              </a:r>
              <a:endParaRPr lang="en-US" altLang="ru-RU" sz="1400" b="1" dirty="0">
                <a:solidFill>
                  <a:srgbClr val="5F5F5F"/>
                </a:solidFill>
              </a:endParaRPr>
            </a:p>
          </p:txBody>
        </p:sp>
      </p:grpSp>
      <p:pic>
        <p:nvPicPr>
          <p:cNvPr id="21534" name="Picture 30" descr="O_chevron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44" y="2349637"/>
            <a:ext cx="555868" cy="4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O_chevron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483" y="2205542"/>
            <a:ext cx="555868" cy="4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EC7F0D0-ADA6-4047-9648-188EC7A2F7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8225" y="2569249"/>
            <a:ext cx="1265394" cy="1223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8DF8051-04A7-45DB-8D65-6D3482564A1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6962" y="3506940"/>
            <a:ext cx="1133063" cy="1196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524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015" y="95307"/>
            <a:ext cx="9145015" cy="192855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3200" dirty="0">
                <a:solidFill>
                  <a:srgbClr val="C00000"/>
                </a:solidFill>
              </a:rPr>
              <a:t>Сотрудничество образовательных организаций общего и профессионального образования с фирмой 1С</a:t>
            </a:r>
            <a:endParaRPr lang="en-US" altLang="ru-RU" sz="3200" dirty="0">
              <a:solidFill>
                <a:srgbClr val="C00000"/>
              </a:solidFill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0" y="1207657"/>
            <a:ext cx="716450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533400" algn="just" eaLnBrk="0" hangingPunct="0">
              <a:lnSpc>
                <a:spcPct val="110000"/>
              </a:lnSpc>
            </a:pPr>
            <a:r>
              <a:rPr lang="ru-RU" dirty="0"/>
              <a:t>В образовательный процесс применение «облачных технологий» входит с опозданием и еще не нашло обширного использования. Хотя современные студенты и читают об «облачных технологиях», а некоторые и используют отдельные из них в своей личной деятельности. Однако, чем раньше преподаватели и другие пользователи начнут применять облачные сервисы в своей работе, тем раньше они приобретут эффективный инструмент для создания персональной траектории обучения, тем эффективнее и интереснее они смогут сделать процесс обучения. </a:t>
            </a:r>
            <a:endParaRPr lang="en-US" altLang="ru-RU" dirty="0">
              <a:solidFill>
                <a:srgbClr val="000000"/>
              </a:solidFill>
            </a:endParaRPr>
          </a:p>
        </p:txBody>
      </p:sp>
      <p:pic>
        <p:nvPicPr>
          <p:cNvPr id="26" name="Picture 14" descr="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5240" y="843558"/>
            <a:ext cx="1655886" cy="165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 descr="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733" y="2048612"/>
            <a:ext cx="18669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3451" y="3579862"/>
            <a:ext cx="1765300" cy="1765300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926956"/>
            <a:ext cx="1495226" cy="120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931860"/>
            <a:ext cx="1369270" cy="119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Z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5808" y="4227934"/>
            <a:ext cx="1006996" cy="10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66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27236"/>
            <a:ext cx="6447501" cy="990600"/>
          </a:xfrm>
        </p:spPr>
        <p:txBody>
          <a:bodyPr>
            <a:normAutofit/>
          </a:bodyPr>
          <a:lstStyle/>
          <a:p>
            <a:r>
              <a:rPr lang="ru-RU" altLang="ru-RU" dirty="0">
                <a:solidFill>
                  <a:srgbClr val="820000"/>
                </a:solidFill>
              </a:rPr>
              <a:t>Новые информационные </a:t>
            </a:r>
            <a:br>
              <a:rPr lang="ru-RU" altLang="ru-RU" dirty="0">
                <a:solidFill>
                  <a:srgbClr val="820000"/>
                </a:solidFill>
              </a:rPr>
            </a:br>
            <a:r>
              <a:rPr lang="ru-RU" altLang="ru-RU" dirty="0">
                <a:solidFill>
                  <a:srgbClr val="820000"/>
                </a:solidFill>
              </a:rPr>
              <a:t>технологии в образовании</a:t>
            </a:r>
            <a:endParaRPr lang="ru-RU" altLang="ru-RU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484439" y="981076"/>
            <a:ext cx="6408737" cy="2328863"/>
          </a:xfrm>
        </p:spPr>
        <p:txBody>
          <a:bodyPr>
            <a:normAutofit lnSpcReduction="10000"/>
          </a:bodyPr>
          <a:lstStyle/>
          <a:p>
            <a:pPr indent="107950">
              <a:spcAft>
                <a:spcPts val="600"/>
              </a:spcAft>
              <a:buClr>
                <a:srgbClr val="CC3300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820000"/>
                </a:solidFill>
              </a:rPr>
              <a:t>наиболее эффективно учить студентов?</a:t>
            </a:r>
          </a:p>
          <a:p>
            <a:pPr indent="107950">
              <a:spcAft>
                <a:spcPts val="600"/>
              </a:spcAft>
              <a:buClr>
                <a:srgbClr val="CC3300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820000"/>
                </a:solidFill>
              </a:rPr>
              <a:t>сократить разрыв между образованием и требованием работодателя?</a:t>
            </a:r>
          </a:p>
          <a:p>
            <a:pPr indent="107950">
              <a:spcAft>
                <a:spcPts val="600"/>
              </a:spcAft>
              <a:buClr>
                <a:srgbClr val="CC3300"/>
              </a:buClr>
              <a:buSzPct val="80000"/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rgbClr val="820000"/>
                </a:solidFill>
              </a:rPr>
              <a:t>сделать процесс обучения практико-ориентированным?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pic>
        <p:nvPicPr>
          <p:cNvPr id="512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3" y="1598527"/>
            <a:ext cx="1892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2037" y="859259"/>
            <a:ext cx="1531189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КАК</a:t>
            </a:r>
          </a:p>
        </p:txBody>
      </p:sp>
      <p:pic>
        <p:nvPicPr>
          <p:cNvPr id="512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55" y="3225799"/>
            <a:ext cx="18938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2915816" y="3215804"/>
            <a:ext cx="411709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Futura PT Demi" panose="020B0702020204020303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>
                <a:solidFill>
                  <a:schemeClr val="tx1"/>
                </a:solidFill>
                <a:latin typeface="Futura PT Demi" panose="020B07020202040203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Futura PT Demi" panose="020B0702020204020303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00">
                <a:solidFill>
                  <a:schemeClr val="tx1"/>
                </a:solidFill>
                <a:latin typeface="Futura PT Demi" panose="020B0702020204020303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Futura PT Demi" panose="020B0702020204020303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indent="0" algn="r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80000"/>
              <a:buNone/>
              <a:defRPr/>
            </a:pPr>
            <a:r>
              <a:rPr lang="ru-RU" sz="2800" dirty="0">
                <a:solidFill>
                  <a:srgbClr val="820000"/>
                </a:solidFill>
              </a:rPr>
              <a:t>Обучать технологиям, востребованным</a:t>
            </a:r>
          </a:p>
          <a:p>
            <a:pPr indent="0" algn="r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ct val="80000"/>
              <a:buNone/>
              <a:defRPr/>
            </a:pPr>
            <a:r>
              <a:rPr lang="ru-RU" sz="2800" dirty="0">
                <a:solidFill>
                  <a:srgbClr val="820000"/>
                </a:solidFill>
              </a:rPr>
              <a:t>на рынке труда</a:t>
            </a:r>
          </a:p>
          <a:p>
            <a:pPr marL="0" indent="0">
              <a:buNone/>
              <a:defRPr/>
            </a:pPr>
            <a:endParaRPr lang="ru-RU" sz="2800" dirty="0">
              <a:solidFill>
                <a:srgbClr val="820000"/>
              </a:solidFill>
            </a:endParaRPr>
          </a:p>
        </p:txBody>
      </p:sp>
      <p:pic>
        <p:nvPicPr>
          <p:cNvPr id="512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87" y="3309939"/>
            <a:ext cx="180498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53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0605" y="1193525"/>
            <a:ext cx="1973395" cy="263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67" y="1493"/>
            <a:ext cx="2160240" cy="162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 descr="http://i.ytimg.com/vi/8iYVV5ijhig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062" y="3101136"/>
            <a:ext cx="3629306" cy="204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P:\Еремина_ИИ_папка_преподавателя\ЕреминаИИ_для плаката\1С Олимпиада финал Москва 24-26.03.17\IMG_1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4697" y="459941"/>
            <a:ext cx="2382353" cy="1588235"/>
          </a:xfrm>
          <a:prstGeom prst="rect">
            <a:avLst/>
          </a:prstGeom>
          <a:noFill/>
        </p:spPr>
      </p:pic>
      <p:pic>
        <p:nvPicPr>
          <p:cNvPr id="1027" name="Picture 3" descr="P:\Еремина_ИИ_папка_преподавателя\ЕреминаИИ_для плаката\1С Олимпиада финал Москва 24-26.03.17\IMG_15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6952" y="1033562"/>
            <a:ext cx="1429412" cy="2144118"/>
          </a:xfrm>
          <a:prstGeom prst="rect">
            <a:avLst/>
          </a:prstGeom>
          <a:noFill/>
        </p:spPr>
      </p:pic>
      <p:pic>
        <p:nvPicPr>
          <p:cNvPr id="1028" name="Picture 4" descr="P:\Еремина_ИИ_папка_преподавателя\ЕреминаИИ_для плаката\Международные соревнования WorldSAkills Казань 26-30 нояб 2017\IMG_20171127_101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6882" y="122132"/>
            <a:ext cx="1853706" cy="247160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82193" y="3204227"/>
            <a:ext cx="2541176" cy="190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866" y="1651561"/>
            <a:ext cx="1969631" cy="147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073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6447501" cy="990600"/>
          </a:xfrm>
        </p:spPr>
        <p:txBody>
          <a:bodyPr>
            <a:normAutofit fontScale="90000"/>
          </a:bodyPr>
          <a:lstStyle/>
          <a:p>
            <a:r>
              <a:rPr lang="ru-RU" altLang="ru-RU" sz="3200" dirty="0">
                <a:solidFill>
                  <a:srgbClr val="820000"/>
                </a:solidFill>
              </a:rPr>
              <a:t>Наша цель – </a:t>
            </a:r>
            <a:br>
              <a:rPr lang="ru-RU" altLang="ru-RU" sz="3200" dirty="0">
                <a:solidFill>
                  <a:srgbClr val="820000"/>
                </a:solidFill>
              </a:rPr>
            </a:br>
            <a:r>
              <a:rPr lang="ru-RU" altLang="ru-RU" sz="3200" dirty="0">
                <a:solidFill>
                  <a:srgbClr val="820000"/>
                </a:solidFill>
              </a:rPr>
              <a:t>квалифицированные КАДРЫ!</a:t>
            </a:r>
          </a:p>
        </p:txBody>
      </p:sp>
      <p:pic>
        <p:nvPicPr>
          <p:cNvPr id="12291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225616"/>
            <a:ext cx="6709420" cy="3773628"/>
          </a:xfrm>
        </p:spPr>
      </p:pic>
    </p:spTree>
    <p:extLst>
      <p:ext uri="{BB962C8B-B14F-4D97-AF65-F5344CB8AC3E}">
        <p14:creationId xmlns:p14="http://schemas.microsoft.com/office/powerpoint/2010/main" val="71350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5" descr="http://www.transferfaktory.ru/cont/img/gerb-naberejnie-cel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" y="-4761"/>
            <a:ext cx="1482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7" descr="http://m.kazan.kp.ru/share/i/12/3522791/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30" y="0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9" descr="http://www.kamacenter.ru/netcat_files/Image/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56" y="235746"/>
            <a:ext cx="197961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1" descr="http://kazanfirst.ru/storage/feeds/2015/06/09b296671dc416db4841fdf256f6441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99" y="1840707"/>
            <a:ext cx="23272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3" descr="http://www.chelnyltd.ru/images/tmce/2015/10%20%D1%84%D0%B5%D0%B2%D1%80%D0%B0%D0%BB%D1%8F/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37" y="1835944"/>
            <a:ext cx="205263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5" descr="http://kazanfirst.ru:81/storage/feeds/ed4f9d9463370736be77cc50c707a9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69" y="1797050"/>
            <a:ext cx="21113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7" descr="http://71.img.avito.st/1280x960/121756937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7" y="3484564"/>
            <a:ext cx="21605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1" descr="http://www.swe.kz/wp-content/uploads/2015/08/1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4" y="3475039"/>
            <a:ext cx="21637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3" descr="http://obmeno.com/upload/2015/04/150406115018_13482594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69" y="3346450"/>
            <a:ext cx="19319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5" descr="http://www.gkk.ru/upload/iblock/cfc/cfc016e709e7ad2d34c6906e19c42847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303715"/>
            <a:ext cx="2857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47" descr="http://www.gkk.ru/upload/iblock/1b2/1b21aec3ac4577914ac876939d1d093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881" y="0"/>
            <a:ext cx="2857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49" descr="http://www.gkk.ru/upload/iblock/fd0/fd092fb6f2f51d295a1201350d96ba1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31" y="1243810"/>
            <a:ext cx="28575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61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520" y="987574"/>
            <a:ext cx="5825202" cy="1234727"/>
          </a:xfrm>
        </p:spPr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</a:rPr>
              <a:t>Спасибо за внимание</a:t>
            </a:r>
            <a:r>
              <a:rPr lang="en-US" altLang="ru-RU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756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132" y="0"/>
            <a:ext cx="8640762" cy="1592263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altLang="ru-RU" sz="2800" dirty="0">
                <a:solidFill>
                  <a:srgbClr val="C00000"/>
                </a:solidFill>
              </a:rPr>
              <a:t>Направления подготовки 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09.03.03 «Прикладная информатика в экономике» </a:t>
            </a:r>
            <a:br>
              <a:rPr lang="ru-RU" altLang="ru-RU" sz="2800" dirty="0">
                <a:solidFill>
                  <a:srgbClr val="C00000"/>
                </a:solidFill>
              </a:rPr>
            </a:br>
            <a:r>
              <a:rPr lang="ru-RU" altLang="ru-RU" sz="2800" dirty="0">
                <a:solidFill>
                  <a:srgbClr val="C00000"/>
                </a:solidFill>
              </a:rPr>
              <a:t>38.03.05 «Бизнес-информатика</a:t>
            </a:r>
            <a:r>
              <a:rPr lang="ru-RU" altLang="ru-RU" dirty="0">
                <a:solidFill>
                  <a:srgbClr val="C00000"/>
                </a:solidFill>
              </a:rPr>
              <a:t>»</a:t>
            </a:r>
            <a:endParaRPr lang="en-US" altLang="ru-RU" dirty="0">
              <a:solidFill>
                <a:srgbClr val="C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9163" y="1527175"/>
            <a:ext cx="7378700" cy="2952750"/>
          </a:xfrm>
        </p:spPr>
        <p:txBody>
          <a:bodyPr/>
          <a:lstStyle/>
          <a:p>
            <a:pPr marL="0" indent="0" algn="just">
              <a:buSzPct val="90000"/>
              <a:buNone/>
            </a:pPr>
            <a:r>
              <a:rPr lang="ru-RU" altLang="ru-RU" sz="2800"/>
              <a:t>Формирование компетенций в сфере информационных технологий, методов и средств разработки и сопровождения информационных систем для различных предметных областей на современном научно-техническом уровне</a:t>
            </a:r>
            <a:endParaRPr lang="en-US" altLang="ru-RU" sz="2000"/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719137" y="4064793"/>
            <a:ext cx="7505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</a:rPr>
              <a:t>Профессиональные компетенции = Практическая направленность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181421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gray">
          <a:xfrm>
            <a:off x="2514600" y="1711490"/>
            <a:ext cx="2743200" cy="2743200"/>
          </a:xfrm>
          <a:prstGeom prst="ellipse">
            <a:avLst/>
          </a:prstGeom>
          <a:solidFill>
            <a:srgbClr val="FFFF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gray">
          <a:xfrm>
            <a:off x="3657600" y="2225840"/>
            <a:ext cx="1619250" cy="1619250"/>
          </a:xfrm>
          <a:prstGeom prst="ellipse">
            <a:avLst/>
          </a:prstGeom>
          <a:solidFill>
            <a:srgbClr val="DCDCDC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gray">
          <a:xfrm flipV="1">
            <a:off x="2959100" y="3083091"/>
            <a:ext cx="1460500" cy="300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gray">
          <a:xfrm>
            <a:off x="3733800" y="1863890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Line 7"/>
          <p:cNvSpPr>
            <a:spLocks noChangeShapeType="1"/>
          </p:cNvSpPr>
          <p:nvPr/>
        </p:nvSpPr>
        <p:spPr bwMode="gray">
          <a:xfrm>
            <a:off x="5029200" y="331169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gray">
          <a:xfrm flipV="1">
            <a:off x="5029200" y="2016290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Oval 9"/>
          <p:cNvSpPr>
            <a:spLocks noChangeArrowheads="1"/>
          </p:cNvSpPr>
          <p:nvPr/>
        </p:nvSpPr>
        <p:spPr bwMode="gray">
          <a:xfrm>
            <a:off x="4295775" y="2616365"/>
            <a:ext cx="895350" cy="895350"/>
          </a:xfrm>
          <a:prstGeom prst="ellipse">
            <a:avLst/>
          </a:prstGeom>
          <a:solidFill>
            <a:srgbClr val="C0C0C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177" name="Rectangle 10"/>
          <p:cNvSpPr>
            <a:spLocks noGrp="1" noChangeArrowheads="1"/>
          </p:cNvSpPr>
          <p:nvPr>
            <p:ph type="title"/>
          </p:nvPr>
        </p:nvSpPr>
        <p:spPr>
          <a:xfrm>
            <a:off x="23007" y="10878"/>
            <a:ext cx="9012707" cy="9271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Основные организационные позиции </a:t>
            </a:r>
            <a:r>
              <a:rPr lang="ru-RU" altLang="ru-RU" sz="2000" b="1">
                <a:solidFill>
                  <a:srgbClr val="C00000"/>
                </a:solidFill>
              </a:rPr>
              <a:t>подготовки ИТ-профессионалов</a:t>
            </a:r>
            <a:endParaRPr lang="en-US" altLang="ru-RU" sz="2000" b="1" dirty="0">
              <a:solidFill>
                <a:srgbClr val="C00000"/>
              </a:solidFill>
            </a:endParaRPr>
          </a:p>
        </p:txBody>
      </p:sp>
      <p:grpSp>
        <p:nvGrpSpPr>
          <p:cNvPr id="7178" name="Group 11"/>
          <p:cNvGrpSpPr>
            <a:grpSpLocks/>
          </p:cNvGrpSpPr>
          <p:nvPr/>
        </p:nvGrpSpPr>
        <p:grpSpPr bwMode="auto">
          <a:xfrm>
            <a:off x="2914651" y="1232065"/>
            <a:ext cx="1146175" cy="1384300"/>
            <a:chOff x="2064" y="1008"/>
            <a:chExt cx="722" cy="872"/>
          </a:xfrm>
        </p:grpSpPr>
        <p:sp>
          <p:nvSpPr>
            <p:cNvPr id="7288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7289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7302" name="Picture 14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03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pic>
            <p:nvPicPr>
              <p:cNvPr id="7304" name="Picture 16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305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7306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312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13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14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15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  <p:grpSp>
              <p:nvGrpSpPr>
                <p:cNvPr id="7307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7308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09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10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311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</p:grpSp>
        </p:grpSp>
        <p:grpSp>
          <p:nvGrpSpPr>
            <p:cNvPr id="7290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7292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298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99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300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301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  <p:grpSp>
            <p:nvGrpSpPr>
              <p:cNvPr id="7293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294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95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96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97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</p:grpSp>
        <p:sp>
          <p:nvSpPr>
            <p:cNvPr id="7291" name="Rectangle 39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4380B8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1</a:t>
              </a:r>
              <a:endParaRPr lang="en-US" altLang="ru-RU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179" name="Group 40"/>
          <p:cNvGrpSpPr>
            <a:grpSpLocks/>
          </p:cNvGrpSpPr>
          <p:nvPr/>
        </p:nvGrpSpPr>
        <p:grpSpPr bwMode="auto">
          <a:xfrm>
            <a:off x="2087564" y="3006890"/>
            <a:ext cx="1146175" cy="1384300"/>
            <a:chOff x="2064" y="1008"/>
            <a:chExt cx="722" cy="872"/>
          </a:xfrm>
        </p:grpSpPr>
        <p:sp>
          <p:nvSpPr>
            <p:cNvPr id="7260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7261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7274" name="Picture 43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75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pic>
            <p:nvPicPr>
              <p:cNvPr id="7276" name="Picture 45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77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7278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284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5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6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7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  <p:grpSp>
              <p:nvGrpSpPr>
                <p:cNvPr id="7279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7280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1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2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83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</p:grpSp>
        </p:grpSp>
        <p:grpSp>
          <p:nvGrpSpPr>
            <p:cNvPr id="7262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7264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270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71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72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73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  <p:grpSp>
            <p:nvGrpSpPr>
              <p:cNvPr id="7265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266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67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68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69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</p:grpSp>
        <p:sp>
          <p:nvSpPr>
            <p:cNvPr id="7263" name="Rectangle 68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4380B8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2</a:t>
              </a:r>
              <a:endParaRPr lang="en-US" altLang="ru-RU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180" name="Group 98"/>
          <p:cNvGrpSpPr>
            <a:grpSpLocks/>
          </p:cNvGrpSpPr>
          <p:nvPr/>
        </p:nvGrpSpPr>
        <p:grpSpPr bwMode="auto">
          <a:xfrm>
            <a:off x="5187951" y="3159290"/>
            <a:ext cx="1146175" cy="1384300"/>
            <a:chOff x="2064" y="1008"/>
            <a:chExt cx="722" cy="872"/>
          </a:xfrm>
        </p:grpSpPr>
        <p:sp>
          <p:nvSpPr>
            <p:cNvPr id="7232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7233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7246" name="Picture 101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47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pic>
            <p:nvPicPr>
              <p:cNvPr id="7248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49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7250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256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7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8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9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  <p:grpSp>
              <p:nvGrpSpPr>
                <p:cNvPr id="7251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7252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3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4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55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</p:grpSp>
        </p:grpSp>
        <p:grpSp>
          <p:nvGrpSpPr>
            <p:cNvPr id="7234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7236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242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43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44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45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  <p:grpSp>
            <p:nvGrpSpPr>
              <p:cNvPr id="7237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238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39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40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41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</p:grpSp>
        <p:sp>
          <p:nvSpPr>
            <p:cNvPr id="7235" name="Rectangle 126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4380B8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4</a:t>
              </a:r>
              <a:endParaRPr lang="en-US" altLang="ru-RU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181" name="Group 127"/>
          <p:cNvGrpSpPr>
            <a:grpSpLocks/>
          </p:cNvGrpSpPr>
          <p:nvPr/>
        </p:nvGrpSpPr>
        <p:grpSpPr bwMode="auto">
          <a:xfrm>
            <a:off x="5181601" y="997115"/>
            <a:ext cx="1146175" cy="1384300"/>
            <a:chOff x="2064" y="1008"/>
            <a:chExt cx="722" cy="872"/>
          </a:xfrm>
        </p:grpSpPr>
        <p:sp>
          <p:nvSpPr>
            <p:cNvPr id="7204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7205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7218" name="Picture 130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19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/>
              </a:p>
            </p:txBody>
          </p:sp>
          <p:pic>
            <p:nvPicPr>
              <p:cNvPr id="7220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221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7222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7228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29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30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31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  <p:grpSp>
              <p:nvGrpSpPr>
                <p:cNvPr id="7223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7224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25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26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  <p:sp>
                <p:nvSpPr>
                  <p:cNvPr id="7227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/>
                  </a:p>
                </p:txBody>
              </p:sp>
            </p:grpSp>
          </p:grpSp>
        </p:grpSp>
        <p:grpSp>
          <p:nvGrpSpPr>
            <p:cNvPr id="7206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7208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214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5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6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7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  <p:grpSp>
            <p:nvGrpSpPr>
              <p:cNvPr id="7209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210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1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2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13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</p:grpSp>
        <p:sp>
          <p:nvSpPr>
            <p:cNvPr id="7207" name="Rectangle 155"/>
            <p:cNvSpPr>
              <a:spLocks noChangeArrowheads="1"/>
            </p:cNvSpPr>
            <p:nvPr/>
          </p:nvSpPr>
          <p:spPr bwMode="gray">
            <a:xfrm>
              <a:off x="2337" y="1272"/>
              <a:ext cx="18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4380B8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1">
                  <a:solidFill>
                    <a:srgbClr val="000000"/>
                  </a:solidFill>
                </a:rPr>
                <a:t>3</a:t>
              </a:r>
              <a:endParaRPr lang="en-US" altLang="ru-RU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7182" name="Group 156"/>
          <p:cNvGrpSpPr>
            <a:grpSpLocks/>
          </p:cNvGrpSpPr>
          <p:nvPr/>
        </p:nvGrpSpPr>
        <p:grpSpPr bwMode="auto">
          <a:xfrm rot="4976862" flipH="1">
            <a:off x="4483100" y="2790990"/>
            <a:ext cx="673100" cy="647700"/>
            <a:chOff x="1944" y="1111"/>
            <a:chExt cx="204" cy="196"/>
          </a:xfrm>
        </p:grpSpPr>
        <p:pic>
          <p:nvPicPr>
            <p:cNvPr id="7189" name="Picture 157" descr="circuler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22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7191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7194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7200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01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02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203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  <p:grpSp>
            <p:nvGrpSpPr>
              <p:cNvPr id="7195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7196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197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198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  <p:sp>
              <p:nvSpPr>
                <p:cNvPr id="7199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ru-RU" altLang="ru-RU" sz="1800"/>
                </a:p>
              </p:txBody>
            </p:sp>
          </p:grpSp>
        </p:grpSp>
        <p:sp>
          <p:nvSpPr>
            <p:cNvPr id="7192" name="Arc 170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1 h 43155"/>
                <a:gd name="T2" fmla="*/ 0 w 43200"/>
                <a:gd name="T3" fmla="*/ 1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lnTo>
                    <a:pt x="3603" y="335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7193" name="Picture 171" descr="light_shadow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83" name="AutoShape 172"/>
          <p:cNvSpPr>
            <a:spLocks/>
          </p:cNvSpPr>
          <p:nvPr/>
        </p:nvSpPr>
        <p:spPr bwMode="auto">
          <a:xfrm>
            <a:off x="7189363" y="320192"/>
            <a:ext cx="1744662" cy="1966913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61417"/>
              <a:gd name="adj6" fmla="val -59884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3</a:t>
            </a:r>
            <a:r>
              <a:rPr lang="en-US" altLang="ru-RU" sz="1400" dirty="0">
                <a:solidFill>
                  <a:srgbClr val="000000"/>
                </a:solidFill>
              </a:rPr>
              <a:t>. </a:t>
            </a:r>
            <a:r>
              <a:rPr lang="ru-RU" altLang="ru-RU" sz="1400" dirty="0"/>
              <a:t>организация практик и последующее трудоустройство на базе организаций партнерской сети фирмы «1С»</a:t>
            </a:r>
            <a:endParaRPr lang="en-US" altLang="ru-RU" sz="1400" dirty="0">
              <a:solidFill>
                <a:srgbClr val="000000"/>
              </a:solidFill>
            </a:endParaRPr>
          </a:p>
        </p:txBody>
      </p:sp>
      <p:sp>
        <p:nvSpPr>
          <p:cNvPr id="7184" name="AutoShape 173"/>
          <p:cNvSpPr>
            <a:spLocks/>
          </p:cNvSpPr>
          <p:nvPr/>
        </p:nvSpPr>
        <p:spPr bwMode="auto">
          <a:xfrm>
            <a:off x="6948489" y="2319338"/>
            <a:ext cx="2058987" cy="2151062"/>
          </a:xfrm>
          <a:prstGeom prst="accentCallout2">
            <a:avLst>
              <a:gd name="adj1" fmla="val 29148"/>
              <a:gd name="adj2" fmla="val -5046"/>
              <a:gd name="adj3" fmla="val 18995"/>
              <a:gd name="adj4" fmla="val -30231"/>
              <a:gd name="adj5" fmla="val 38310"/>
              <a:gd name="adj6" fmla="val -3796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</a:rPr>
              <a:t>4</a:t>
            </a:r>
            <a:r>
              <a:rPr lang="en-US" altLang="ru-RU" sz="1400">
                <a:solidFill>
                  <a:srgbClr val="000000"/>
                </a:solidFill>
              </a:rPr>
              <a:t>. </a:t>
            </a:r>
            <a:r>
              <a:rPr lang="ru-RU" altLang="ru-RU" sz="1400"/>
              <a:t>неформальное тематическое общение студентов и профессионалов-практиков, организация мастер-классов, дискуссий, деловых игр и обсуждений </a:t>
            </a:r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7185" name="AutoShape 174"/>
          <p:cNvSpPr>
            <a:spLocks/>
          </p:cNvSpPr>
          <p:nvPr/>
        </p:nvSpPr>
        <p:spPr bwMode="auto">
          <a:xfrm>
            <a:off x="234950" y="546101"/>
            <a:ext cx="2370138" cy="1846263"/>
          </a:xfrm>
          <a:prstGeom prst="accentCallout2">
            <a:avLst>
              <a:gd name="adj1" fmla="val 26278"/>
              <a:gd name="adj2" fmla="val 104782"/>
              <a:gd name="adj3" fmla="val 3361"/>
              <a:gd name="adj4" fmla="val 133269"/>
              <a:gd name="adj5" fmla="val 37741"/>
              <a:gd name="adj6" fmla="val 146880"/>
            </a:avLst>
          </a:prstGeom>
          <a:noFill/>
          <a:ln w="9525">
            <a:solidFill>
              <a:schemeClr val="hlink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</a:rPr>
              <a:t>1. </a:t>
            </a:r>
            <a:r>
              <a:rPr lang="ru-RU" altLang="ru-RU" sz="1400" dirty="0"/>
              <a:t>изучение линейки ПП фирмы «1С» в рамках программ подготовки бакалавров и магистров, встраиваемые в дисциплины базовой и вариативной части учебного плана, спецкурсы и факультативы</a:t>
            </a:r>
            <a:endParaRPr lang="en-US" altLang="ru-RU" sz="1400" dirty="0">
              <a:solidFill>
                <a:srgbClr val="000000"/>
              </a:solidFill>
            </a:endParaRPr>
          </a:p>
        </p:txBody>
      </p:sp>
      <p:sp>
        <p:nvSpPr>
          <p:cNvPr id="7186" name="AutoShape 175"/>
          <p:cNvSpPr>
            <a:spLocks/>
          </p:cNvSpPr>
          <p:nvPr/>
        </p:nvSpPr>
        <p:spPr bwMode="auto">
          <a:xfrm>
            <a:off x="36266" y="2733965"/>
            <a:ext cx="1865313" cy="1390650"/>
          </a:xfrm>
          <a:prstGeom prst="accentCallout2">
            <a:avLst>
              <a:gd name="adj1" fmla="val 67829"/>
              <a:gd name="adj2" fmla="val 96736"/>
              <a:gd name="adj3" fmla="val 89394"/>
              <a:gd name="adj4" fmla="val 120389"/>
              <a:gd name="adj5" fmla="val 39403"/>
              <a:gd name="adj6" fmla="val 137389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</a:rPr>
              <a:t>2. </a:t>
            </a:r>
            <a:r>
              <a:rPr lang="ru-RU" altLang="ru-RU" sz="1400" dirty="0"/>
              <a:t>организация участия студентов в олимпиадах и конкурсах, проводимых компанией «1С»</a:t>
            </a:r>
            <a:endParaRPr lang="en-US" altLang="ru-RU" sz="1400" dirty="0">
              <a:solidFill>
                <a:srgbClr val="000000"/>
              </a:solidFill>
            </a:endParaRPr>
          </a:p>
        </p:txBody>
      </p:sp>
      <p:sp>
        <p:nvSpPr>
          <p:cNvPr id="62641" name="Rectangle 177"/>
          <p:cNvSpPr>
            <a:spLocks noChangeArrowheads="1"/>
          </p:cNvSpPr>
          <p:nvPr/>
        </p:nvSpPr>
        <p:spPr bwMode="auto">
          <a:xfrm>
            <a:off x="3097269" y="4276274"/>
            <a:ext cx="40703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/>
              <a:t>Опыт подготовки ИТ-профессионалов со знанием программных продуктов «1C» НЧИ КФУ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188" name="Rectangle 178"/>
          <p:cNvSpPr>
            <a:spLocks noChangeArrowheads="1"/>
          </p:cNvSpPr>
          <p:nvPr/>
        </p:nvSpPr>
        <p:spPr bwMode="gray">
          <a:xfrm>
            <a:off x="2900419" y="4277862"/>
            <a:ext cx="42862" cy="74136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261330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993"/>
            <a:ext cx="8229600" cy="9271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Реализация образовательного процесса </a:t>
            </a:r>
            <a:endParaRPr lang="en-US" altLang="ru-RU" dirty="0">
              <a:solidFill>
                <a:srgbClr val="C00000"/>
              </a:solidFill>
            </a:endParaRPr>
          </a:p>
        </p:txBody>
      </p:sp>
      <p:sp>
        <p:nvSpPr>
          <p:cNvPr id="76803" name="Oval 3"/>
          <p:cNvSpPr>
            <a:spLocks noChangeArrowheads="1"/>
          </p:cNvSpPr>
          <p:nvPr/>
        </p:nvSpPr>
        <p:spPr bwMode="gray">
          <a:xfrm>
            <a:off x="2381250" y="1204914"/>
            <a:ext cx="3956050" cy="38814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gray">
          <a:xfrm>
            <a:off x="2598738" y="1411288"/>
            <a:ext cx="3490912" cy="3490912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5" name="Oval 5"/>
          <p:cNvSpPr>
            <a:spLocks noChangeArrowheads="1"/>
          </p:cNvSpPr>
          <p:nvPr/>
        </p:nvSpPr>
        <p:spPr bwMode="gray">
          <a:xfrm>
            <a:off x="2814639" y="1738314"/>
            <a:ext cx="2973387" cy="297338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CC">
                        <a:gamma/>
                        <a:shade val="60784"/>
                        <a:invGamma/>
                      </a:srgbClr>
                    </a:gs>
                    <a:gs pos="100000">
                      <a:srgbClr val="FFFFCC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gray">
          <a:xfrm rot="9044363">
            <a:off x="2057401" y="3036889"/>
            <a:ext cx="1871663" cy="1855787"/>
          </a:xfrm>
          <a:prstGeom prst="chevron">
            <a:avLst>
              <a:gd name="adj" fmla="val 28655"/>
            </a:avLst>
          </a:prstGeom>
          <a:solidFill>
            <a:schemeClr val="accent1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gray">
          <a:xfrm rot="16200000">
            <a:off x="3335338" y="842963"/>
            <a:ext cx="1871663" cy="1855788"/>
          </a:xfrm>
          <a:prstGeom prst="chevron">
            <a:avLst>
              <a:gd name="adj" fmla="val 28655"/>
            </a:avLst>
          </a:prstGeom>
          <a:solidFill>
            <a:schemeClr val="folHlink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6808" name="AutoShape 8"/>
          <p:cNvSpPr>
            <a:spLocks noChangeArrowheads="1"/>
          </p:cNvSpPr>
          <p:nvPr/>
        </p:nvSpPr>
        <p:spPr bwMode="gray">
          <a:xfrm rot="23388254">
            <a:off x="4603751" y="3049589"/>
            <a:ext cx="1871663" cy="1855787"/>
          </a:xfrm>
          <a:prstGeom prst="chevron">
            <a:avLst>
              <a:gd name="adj" fmla="val 28655"/>
            </a:avLst>
          </a:prstGeom>
          <a:solidFill>
            <a:schemeClr val="hlink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gray">
          <a:xfrm>
            <a:off x="3553619" y="2464246"/>
            <a:ext cx="18557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200" b="1" dirty="0">
                <a:solidFill>
                  <a:srgbClr val="9C4A06"/>
                </a:solidFill>
              </a:rPr>
              <a:t>Направления подготовки</a:t>
            </a:r>
          </a:p>
          <a:p>
            <a:pPr eaLnBrk="0" hangingPunct="0"/>
            <a:r>
              <a:rPr lang="ru-RU" altLang="ru-RU" sz="1200" b="1" dirty="0"/>
              <a:t>09.03.03 Прикладная информатика (в экономике)</a:t>
            </a:r>
          </a:p>
          <a:p>
            <a:pPr eaLnBrk="0" hangingPunct="0"/>
            <a:r>
              <a:rPr lang="ru-RU" altLang="ru-RU" sz="1200" b="1" dirty="0"/>
              <a:t>38.03.05 Бизнес-информатика</a:t>
            </a:r>
            <a:endParaRPr lang="en-US" altLang="ru-RU" sz="1200" dirty="0"/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gray">
          <a:xfrm>
            <a:off x="3391936" y="1188363"/>
            <a:ext cx="206709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1500" dirty="0">
                <a:solidFill>
                  <a:srgbClr val="FFFBFC"/>
                </a:solidFill>
              </a:rPr>
              <a:t>Основная профессиональная образовательная программа</a:t>
            </a:r>
            <a:endParaRPr lang="en-US" altLang="ru-RU" sz="1500" dirty="0">
              <a:solidFill>
                <a:srgbClr val="FFFBFC"/>
              </a:solidFill>
            </a:endParaRP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gray">
          <a:xfrm>
            <a:off x="2123211" y="3520628"/>
            <a:ext cx="14105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dirty="0">
                <a:solidFill>
                  <a:srgbClr val="FFFBFC"/>
                </a:solidFill>
              </a:rPr>
              <a:t>Рабочие программы дисциплин</a:t>
            </a:r>
            <a:endParaRPr lang="en-US" altLang="ru-RU" dirty="0">
              <a:solidFill>
                <a:srgbClr val="FFFBFC"/>
              </a:solidFill>
            </a:endParaRP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gray">
          <a:xfrm>
            <a:off x="5156904" y="3275407"/>
            <a:ext cx="14970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altLang="ru-RU" sz="1600" dirty="0">
                <a:solidFill>
                  <a:srgbClr val="FFFBFC"/>
                </a:solidFill>
              </a:rPr>
              <a:t>Учебный план подготовки бакалавров</a:t>
            </a:r>
            <a:endParaRPr lang="en-US" altLang="ru-RU" sz="1600" dirty="0">
              <a:solidFill>
                <a:srgbClr val="FFFBFC"/>
              </a:solidFill>
            </a:endParaRP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black">
          <a:xfrm>
            <a:off x="5788026" y="411510"/>
            <a:ext cx="3279775" cy="257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ru-RU" sz="1600" b="1" dirty="0">
                <a:solidFill>
                  <a:schemeClr val="folHlink"/>
                </a:solidFill>
              </a:rPr>
              <a:t> </a:t>
            </a:r>
            <a:r>
              <a:rPr lang="ru-RU" altLang="ru-RU" sz="1600" b="1" dirty="0">
                <a:solidFill>
                  <a:srgbClr val="00B0F0"/>
                </a:solidFill>
              </a:rPr>
              <a:t>ОПОП по направлениям </a:t>
            </a:r>
            <a:r>
              <a:rPr lang="ru-RU" altLang="ru-RU" sz="1600" b="1" dirty="0">
                <a:solidFill>
                  <a:srgbClr val="002060"/>
                </a:solidFill>
              </a:rPr>
              <a:t>09.03.03</a:t>
            </a:r>
            <a:r>
              <a:rPr lang="ru-RU" altLang="ru-RU" sz="1600" b="1" dirty="0">
                <a:solidFill>
                  <a:schemeClr val="folHlink"/>
                </a:solidFill>
              </a:rPr>
              <a:t>, </a:t>
            </a:r>
            <a:r>
              <a:rPr lang="ru-RU" altLang="ru-RU" sz="1600" b="1" dirty="0">
                <a:solidFill>
                  <a:srgbClr val="00B050"/>
                </a:solidFill>
              </a:rPr>
              <a:t>38.03.05</a:t>
            </a:r>
            <a:endParaRPr lang="en-US" altLang="ru-RU" sz="1600" b="1" dirty="0">
              <a:solidFill>
                <a:srgbClr val="00B050"/>
              </a:solidFill>
            </a:endParaRP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folHlink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ФГОС ВО (ФГОС 3+, </a:t>
            </a:r>
            <a:r>
              <a:rPr lang="ru-RU" altLang="ru-RU" sz="1400" dirty="0">
                <a:solidFill>
                  <a:srgbClr val="FF0000"/>
                </a:solidFill>
              </a:rPr>
              <a:t>ФГОС 3++</a:t>
            </a:r>
            <a:r>
              <a:rPr lang="ru-RU" altLang="ru-RU" sz="1400" dirty="0"/>
              <a:t>)</a:t>
            </a:r>
            <a:endParaRPr lang="en-US" altLang="ru-RU" sz="1400" dirty="0">
              <a:solidFill>
                <a:srgbClr val="1C1C1C"/>
              </a:solidFill>
            </a:endParaRPr>
          </a:p>
          <a:p>
            <a:pP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Общекультурные компетенции ОК: </a:t>
            </a:r>
            <a:r>
              <a:rPr lang="ru-RU" altLang="ru-RU" sz="1400" b="1" dirty="0">
                <a:solidFill>
                  <a:srgbClr val="002060"/>
                </a:solidFill>
              </a:rPr>
              <a:t>ОК-3, </a:t>
            </a:r>
            <a:r>
              <a:rPr lang="ru-RU" altLang="ru-RU" sz="1400" b="1" dirty="0">
                <a:solidFill>
                  <a:srgbClr val="00B050"/>
                </a:solidFill>
              </a:rPr>
              <a:t>ОК-3</a:t>
            </a:r>
            <a:endParaRPr lang="en-US" altLang="ru-RU" sz="1400" b="1" dirty="0">
              <a:solidFill>
                <a:srgbClr val="00B050"/>
              </a:solidFill>
            </a:endParaRPr>
          </a:p>
          <a:p>
            <a:pP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Общепрофессиональные компетенции ОПК: </a:t>
            </a:r>
            <a:r>
              <a:rPr lang="ru-RU" altLang="ru-RU" sz="1400" b="1" dirty="0">
                <a:solidFill>
                  <a:srgbClr val="002060"/>
                </a:solidFill>
              </a:rPr>
              <a:t>ОПК-3, </a:t>
            </a:r>
            <a:r>
              <a:rPr lang="ru-RU" altLang="ru-RU" sz="1400" b="1" dirty="0">
                <a:solidFill>
                  <a:srgbClr val="00B050"/>
                </a:solidFill>
              </a:rPr>
              <a:t>ОПК-3 </a:t>
            </a:r>
            <a:r>
              <a:rPr lang="ru-RU" altLang="ru-RU" sz="1400" dirty="0">
                <a:solidFill>
                  <a:srgbClr val="1C1C1C"/>
                </a:solidFill>
              </a:rPr>
              <a:t>Профессиональные компетенции ПК: </a:t>
            </a:r>
            <a:r>
              <a:rPr lang="ru-RU" altLang="ru-RU" sz="1400" b="1" dirty="0">
                <a:solidFill>
                  <a:srgbClr val="002060"/>
                </a:solidFill>
              </a:rPr>
              <a:t>ПК-2, ПК-8, ПК-10, ПК-11, ПК-13, ПК-14, </a:t>
            </a:r>
            <a:r>
              <a:rPr lang="ru-RU" altLang="ru-RU" sz="1400" b="1" dirty="0">
                <a:solidFill>
                  <a:srgbClr val="00B050"/>
                </a:solidFill>
              </a:rPr>
              <a:t>ПК-13, ПК-20, ПК-22</a:t>
            </a:r>
            <a:endParaRPr lang="en-US" altLang="ru-RU" sz="1400" b="1" dirty="0">
              <a:solidFill>
                <a:srgbClr val="00B050"/>
              </a:solidFill>
            </a:endParaRP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black">
          <a:xfrm>
            <a:off x="8970" y="644958"/>
            <a:ext cx="2520111" cy="353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ru-RU" sz="1600" b="1" dirty="0">
                <a:solidFill>
                  <a:srgbClr val="C00000"/>
                </a:solidFill>
              </a:rPr>
              <a:t> </a:t>
            </a:r>
            <a:r>
              <a:rPr lang="ru-RU" altLang="ru-RU" sz="1600" b="1" dirty="0">
                <a:solidFill>
                  <a:srgbClr val="C00000"/>
                </a:solidFill>
              </a:rPr>
              <a:t>Разработка и реализация РПД со встроенными сертифицированными курсами 1С</a:t>
            </a:r>
            <a:endParaRPr lang="en-US" altLang="ru-RU" sz="1600" b="1" dirty="0">
              <a:solidFill>
                <a:srgbClr val="C00000"/>
              </a:solidFill>
            </a:endParaRP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accent2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Разработка РПД</a:t>
            </a:r>
            <a:endParaRPr lang="en-US" altLang="ru-RU" sz="1400" dirty="0">
              <a:solidFill>
                <a:srgbClr val="1C1C1C"/>
              </a:solidFill>
            </a:endParaRPr>
          </a:p>
          <a:p>
            <a:pP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Подготовка сертифицированного преподавателя </a:t>
            </a:r>
            <a:r>
              <a:rPr lang="ru-RU" sz="1400" dirty="0"/>
              <a:t>"Программировать с "1С" – Легкий старт"</a:t>
            </a:r>
            <a:endParaRPr lang="ru-RU" altLang="ru-RU" sz="1400" dirty="0">
              <a:solidFill>
                <a:srgbClr val="1C1C1C"/>
              </a:solidFill>
            </a:endParaRPr>
          </a:p>
          <a:p>
            <a:pP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Выбор сертифицированных курсов</a:t>
            </a:r>
            <a:endParaRPr lang="en-US" altLang="ru-RU" sz="1400" dirty="0">
              <a:solidFill>
                <a:srgbClr val="1C1C1C"/>
              </a:solidFill>
            </a:endParaRP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black">
          <a:xfrm>
            <a:off x="6529500" y="2907881"/>
            <a:ext cx="2649537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 typeface="Wingdings" panose="05000000000000000000" pitchFamily="2" charset="2"/>
              <a:buNone/>
            </a:pPr>
            <a:r>
              <a:rPr lang="en-US" altLang="ru-RU" sz="1600" b="1" dirty="0">
                <a:solidFill>
                  <a:schemeClr val="hlink"/>
                </a:solidFill>
              </a:rPr>
              <a:t> </a:t>
            </a:r>
            <a:r>
              <a:rPr lang="ru-RU" altLang="ru-RU" sz="1600" b="1" dirty="0">
                <a:solidFill>
                  <a:srgbClr val="808080"/>
                </a:solidFill>
              </a:rPr>
              <a:t>Структура и наполнение учебного плана по направлениям </a:t>
            </a:r>
            <a:r>
              <a:rPr lang="ru-RU" altLang="ru-RU" sz="1600" b="1" dirty="0">
                <a:solidFill>
                  <a:srgbClr val="002060"/>
                </a:solidFill>
              </a:rPr>
              <a:t>09.03.03</a:t>
            </a:r>
            <a:r>
              <a:rPr lang="ru-RU" altLang="ru-RU" sz="1600" b="1" dirty="0">
                <a:solidFill>
                  <a:schemeClr val="folHlink"/>
                </a:solidFill>
              </a:rPr>
              <a:t>, </a:t>
            </a:r>
            <a:r>
              <a:rPr lang="ru-RU" altLang="ru-RU" sz="1600" b="1" dirty="0">
                <a:solidFill>
                  <a:srgbClr val="00B050"/>
                </a:solidFill>
              </a:rPr>
              <a:t>38.03.05</a:t>
            </a:r>
            <a:endParaRPr lang="en-US" altLang="ru-RU" sz="1600" b="1" dirty="0">
              <a:solidFill>
                <a:schemeClr val="hlink"/>
              </a:solidFill>
            </a:endParaRPr>
          </a:p>
          <a:p>
            <a:pPr eaLnBrk="0" hangingPunct="0"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  <a:buClr>
                <a:srgbClr val="1F3F5F"/>
              </a:buClr>
              <a:buFontTx/>
              <a:buChar char="•"/>
            </a:pPr>
            <a:r>
              <a:rPr lang="ru-RU" altLang="ru-RU" sz="1400" dirty="0">
                <a:solidFill>
                  <a:srgbClr val="1C1C1C"/>
                </a:solidFill>
              </a:rPr>
              <a:t>Дисциплины учебного плана с использованием ПО 1С</a:t>
            </a:r>
            <a:endParaRPr lang="en-US" altLang="ru-RU" sz="1400" dirty="0">
              <a:solidFill>
                <a:srgbClr val="1C1C1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gray">
          <a:xfrm>
            <a:off x="1970088" y="1743075"/>
            <a:ext cx="5556250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black">
          <a:xfrm>
            <a:off x="3243263" y="1449734"/>
            <a:ext cx="50958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altLang="ru-RU" b="1" dirty="0"/>
              <a:t> </a:t>
            </a:r>
            <a:r>
              <a:rPr lang="ru-RU" sz="1500" dirty="0"/>
              <a:t>представляет собой систему документов, разработанную на основе Федерального государственного образовательного стандарта высшего образования (ФГОС ВО) по направлению подготовки 09.03.03. «Прикладная информатика», утвержденный приказом Министерства образования и науки РФ № 207 от 12.03.2015 г. </a:t>
            </a:r>
            <a:endParaRPr lang="en-US" altLang="ru-RU" sz="1500" b="1" dirty="0"/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gray">
          <a:xfrm>
            <a:off x="2782888" y="224790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8613" name="Picture 5" descr="DO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3" y="162346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36166"/>
            <a:ext cx="9036496" cy="588948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rgbClr val="C00000"/>
                </a:solidFill>
              </a:rPr>
              <a:t>Основная профессиональная образовательная программа</a:t>
            </a:r>
            <a:endParaRPr lang="en-US" altLang="ru-RU" sz="2400" b="1" dirty="0">
              <a:solidFill>
                <a:srgbClr val="C00000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black">
          <a:xfrm>
            <a:off x="1115616" y="1796782"/>
            <a:ext cx="1670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/>
              <a:t>09.03.03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b="1" dirty="0"/>
              <a:t>Прикладная информатика (в экономике)</a:t>
            </a:r>
            <a:endParaRPr lang="en-US" altLang="ru-RU" sz="1600" b="1" dirty="0"/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gray">
          <a:xfrm>
            <a:off x="1970088" y="3567038"/>
            <a:ext cx="5556250" cy="14478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black">
          <a:xfrm>
            <a:off x="3344863" y="3293503"/>
            <a:ext cx="5547617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ru-RU" sz="1500" dirty="0"/>
              <a:t>представляет собой систему документов, </a:t>
            </a:r>
            <a:r>
              <a:rPr lang="ru-RU" sz="1500" dirty="0" smtClean="0"/>
              <a:t>с </a:t>
            </a:r>
            <a:r>
              <a:rPr lang="ru-RU" sz="1500" dirty="0"/>
              <a:t>учетом потребностей регионального рынка труда на основе </a:t>
            </a:r>
            <a:r>
              <a:rPr lang="ru-RU" sz="1500" dirty="0" smtClean="0"/>
              <a:t>ФГОС ВП по </a:t>
            </a:r>
            <a:r>
              <a:rPr lang="ru-RU" sz="1500" dirty="0"/>
              <a:t>направлению подготовки 38.03.05 Бизнес-информатика, утвержденным приказом Министерства образования и науки Российской Федерации от </a:t>
            </a:r>
            <a:r>
              <a:rPr lang="ru-RU" sz="1500" dirty="0" smtClean="0"/>
              <a:t>11.08.2016 </a:t>
            </a:r>
            <a:r>
              <a:rPr lang="ru-RU" sz="1500" dirty="0"/>
              <a:t>г. № 1002, а также с учетом рекомендованной примерной основной профессиональной образовательной программы. </a:t>
            </a:r>
            <a:endParaRPr lang="en-US" altLang="ru-RU" sz="1500" b="1" dirty="0"/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gray">
          <a:xfrm>
            <a:off x="2811463" y="4062338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8619" name="Picture 11" descr="DP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363838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2" name="Rectangle 14"/>
          <p:cNvSpPr>
            <a:spLocks noChangeArrowheads="1"/>
          </p:cNvSpPr>
          <p:nvPr/>
        </p:nvSpPr>
        <p:spPr bwMode="black">
          <a:xfrm>
            <a:off x="106362" y="355313"/>
            <a:ext cx="89301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10000"/>
              </a:lnSpc>
            </a:pPr>
            <a:r>
              <a:rPr lang="ru-RU" sz="1600" dirty="0"/>
              <a:t>Цель ОП ВО </a:t>
            </a:r>
            <a:r>
              <a:rPr lang="ru-RU" sz="1600" dirty="0" smtClean="0"/>
              <a:t>подготовки </a:t>
            </a:r>
            <a:r>
              <a:rPr lang="ru-RU" sz="1600" dirty="0"/>
              <a:t>академического бакалавра – помочь обучающимся, профессорско-преподавательскому составу, экспертам разобраться в структуре учебного процесса; показать, в какой степени представленная ОП формирует необходимые компетенции выпускника, а также показать обоснованность и необходимость данного профиля подготовки. </a:t>
            </a:r>
            <a:endParaRPr lang="en-US" altLang="ru-RU" sz="1600" b="1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black">
          <a:xfrm>
            <a:off x="1295401" y="3671814"/>
            <a:ext cx="14001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 dirty="0"/>
              <a:t>38.03.05</a:t>
            </a:r>
          </a:p>
          <a:p>
            <a:pPr algn="ctr">
              <a:spcBef>
                <a:spcPct val="50000"/>
              </a:spcBef>
            </a:pPr>
            <a:r>
              <a:rPr lang="ru-RU" altLang="ru-RU" sz="1600" b="1" dirty="0"/>
              <a:t>Бизнес- информатика</a:t>
            </a:r>
            <a:endParaRPr lang="en-US" altLang="ru-RU" sz="1600" b="1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917"/>
            <a:ext cx="7886700" cy="936104"/>
          </a:xfrm>
        </p:spPr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C00000"/>
                </a:solidFill>
              </a:rPr>
              <a:t>Учебный план подготовки </a:t>
            </a:r>
            <a:br>
              <a:rPr lang="ru-RU" altLang="ru-RU" sz="3600" dirty="0">
                <a:solidFill>
                  <a:srgbClr val="C00000"/>
                </a:solidFill>
              </a:rPr>
            </a:br>
            <a:r>
              <a:rPr lang="ru-RU" altLang="ru-RU" sz="3600" dirty="0">
                <a:solidFill>
                  <a:srgbClr val="C00000"/>
                </a:solidFill>
              </a:rPr>
              <a:t>бакалавров</a:t>
            </a:r>
            <a:endParaRPr lang="en-US" altLang="ru-RU" sz="3600" dirty="0">
              <a:solidFill>
                <a:srgbClr val="C00000"/>
              </a:solidFill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9" y="483518"/>
            <a:ext cx="3868737" cy="648072"/>
          </a:xfrm>
        </p:spPr>
        <p:txBody>
          <a:bodyPr/>
          <a:lstStyle/>
          <a:p>
            <a:pPr marL="0" lvl="1" algn="ctr"/>
            <a:r>
              <a:rPr lang="ru-RU" altLang="ru-RU" dirty="0"/>
              <a:t>38.03.05 Бизнес-информатика</a:t>
            </a:r>
            <a:endParaRPr lang="en-US" alt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3322844"/>
              </p:ext>
            </p:extLst>
          </p:nvPr>
        </p:nvGraphicFramePr>
        <p:xfrm>
          <a:off x="107504" y="1131590"/>
          <a:ext cx="4103439" cy="3819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7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Б1.Б.15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Бухгалтерский учет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Б1.Б.13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Корпоративные информационные системы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Б1.В.ОД.3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Объектно-ориентированное программирование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Б1.В.ОД.8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Проектирование и разработка информационных систем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Б1.В.ОД.9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приложений в 1С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Б2.У.1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Практика по получению первичных профессиональных умений и навыков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>
          <a:xfrm>
            <a:off x="4969823" y="-160175"/>
            <a:ext cx="3887788" cy="823912"/>
          </a:xfrm>
        </p:spPr>
        <p:txBody>
          <a:bodyPr/>
          <a:lstStyle/>
          <a:p>
            <a:pPr algn="ctr"/>
            <a:r>
              <a:rPr lang="ru-RU" sz="2000" dirty="0"/>
              <a:t>09.03.03 Прикладная информатика (в экономике)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61981177"/>
              </p:ext>
            </p:extLst>
          </p:nvPr>
        </p:nvGraphicFramePr>
        <p:xfrm>
          <a:off x="4355976" y="839717"/>
          <a:ext cx="4677606" cy="4036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9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8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Наименование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Б1.Б.9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Алгоритмизация и программирование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4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Б1.В.ОД.4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Объектно-ориентированный анализ и программирование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Б1.В.ОД.15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клиентских приложений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4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Б1.В.ОД.16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Проектирование и разработка корпоративных систем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Б1.В.ДВ.3.1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Разработка бизнес-приложений в 1С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Б1.В.ДВ.9.1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Проектирование информационных систем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Б1.В.ДВ.9.2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бизнес-приложений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Б1.В.ДВ.11.1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Разработка мобильных систем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Б2.У.1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Практика по получению первичных профессиональных умений и навыков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006" y="-55987"/>
            <a:ext cx="8229600" cy="927100"/>
          </a:xfrm>
        </p:spPr>
        <p:txBody>
          <a:bodyPr>
            <a:normAutofit/>
          </a:bodyPr>
          <a:lstStyle/>
          <a:p>
            <a:r>
              <a:rPr lang="ru-RU" altLang="ru-RU" sz="2800" dirty="0">
                <a:solidFill>
                  <a:srgbClr val="C00000"/>
                </a:solidFill>
              </a:rPr>
              <a:t>Учебный план подготовки бакалавров 38.03.05</a:t>
            </a:r>
            <a:endParaRPr lang="en-US" altLang="ru-RU" sz="2800" dirty="0">
              <a:solidFill>
                <a:srgbClr val="C00000"/>
              </a:solidFill>
            </a:endParaRPr>
          </a:p>
        </p:txBody>
      </p:sp>
      <p:grpSp>
        <p:nvGrpSpPr>
          <p:cNvPr id="71683" name="Group 3"/>
          <p:cNvGrpSpPr>
            <a:grpSpLocks/>
          </p:cNvGrpSpPr>
          <p:nvPr/>
        </p:nvGrpSpPr>
        <p:grpSpPr bwMode="auto">
          <a:xfrm>
            <a:off x="68546" y="504238"/>
            <a:ext cx="4272778" cy="922188"/>
            <a:chOff x="378" y="2300"/>
            <a:chExt cx="1913" cy="452"/>
          </a:xfrm>
        </p:grpSpPr>
        <p:sp>
          <p:nvSpPr>
            <p:cNvPr id="71684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1685" name="Rectangle 5"/>
            <p:cNvSpPr>
              <a:spLocks noChangeArrowheads="1"/>
            </p:cNvSpPr>
            <p:nvPr/>
          </p:nvSpPr>
          <p:spPr bwMode="gray">
            <a:xfrm>
              <a:off x="378" y="2300"/>
              <a:ext cx="1913" cy="39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48627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ОК-3</a:t>
              </a:r>
            </a:p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способностью использовать  основы экономических </a:t>
              </a:r>
            </a:p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Знаний  в различных сферах деятельности</a:t>
              </a:r>
              <a:endParaRPr lang="en-US" altLang="ru-RU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71686" name="Group 6"/>
          <p:cNvGrpSpPr>
            <a:grpSpLocks/>
          </p:cNvGrpSpPr>
          <p:nvPr/>
        </p:nvGrpSpPr>
        <p:grpSpPr bwMode="auto">
          <a:xfrm>
            <a:off x="133186" y="1457002"/>
            <a:ext cx="4221469" cy="963708"/>
            <a:chOff x="391" y="2292"/>
            <a:chExt cx="1876" cy="460"/>
          </a:xfrm>
        </p:grpSpPr>
        <p:sp>
          <p:nvSpPr>
            <p:cNvPr id="71687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1688" name="Rectangle 8"/>
            <p:cNvSpPr>
              <a:spLocks noChangeArrowheads="1"/>
            </p:cNvSpPr>
            <p:nvPr/>
          </p:nvSpPr>
          <p:spPr bwMode="gray">
            <a:xfrm>
              <a:off x="391" y="2292"/>
              <a:ext cx="1876" cy="393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51373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ОПК-3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способностью работать с ПК как средством управления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информацией, работать с информацией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из различных источников, в том числе в ГКС</a:t>
              </a:r>
              <a:endParaRPr lang="en-US" altLang="ru-RU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71689" name="Group 9"/>
          <p:cNvGrpSpPr>
            <a:grpSpLocks/>
          </p:cNvGrpSpPr>
          <p:nvPr/>
        </p:nvGrpSpPr>
        <p:grpSpPr bwMode="auto">
          <a:xfrm>
            <a:off x="174593" y="2501214"/>
            <a:ext cx="4221469" cy="902263"/>
            <a:chOff x="393" y="2302"/>
            <a:chExt cx="1876" cy="402"/>
          </a:xfrm>
        </p:grpSpPr>
        <p:sp>
          <p:nvSpPr>
            <p:cNvPr id="71690" name="Freeform 10"/>
            <p:cNvSpPr>
              <a:spLocks/>
            </p:cNvSpPr>
            <p:nvPr/>
          </p:nvSpPr>
          <p:spPr bwMode="gray">
            <a:xfrm>
              <a:off x="884" y="2514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1691" name="Rectangle 11"/>
            <p:cNvSpPr>
              <a:spLocks noChangeArrowheads="1"/>
            </p:cNvSpPr>
            <p:nvPr/>
          </p:nvSpPr>
          <p:spPr bwMode="gray">
            <a:xfrm>
              <a:off x="393" y="2302"/>
              <a:ext cx="1876" cy="33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36471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ПК-13</a:t>
              </a:r>
              <a:b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умение проектировать и внедрять компоненты</a:t>
              </a:r>
              <a:b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ИТ-инфраструктуры предприятия, обеспечивающие </a:t>
              </a:r>
            </a:p>
            <a:p>
              <a:pPr eaLnBrk="0" hangingPunct="0"/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достижение стратегических целей и поддержку </a:t>
              </a:r>
              <a:b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бизнес-процессов</a:t>
              </a:r>
              <a:endParaRPr lang="en-US" altLang="ru-RU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71692" name="Group 12"/>
          <p:cNvGrpSpPr>
            <a:grpSpLocks/>
          </p:cNvGrpSpPr>
          <p:nvPr/>
        </p:nvGrpSpPr>
        <p:grpSpPr bwMode="auto">
          <a:xfrm>
            <a:off x="168221" y="3442679"/>
            <a:ext cx="4221230" cy="900743"/>
            <a:chOff x="406" y="2285"/>
            <a:chExt cx="1878" cy="467"/>
          </a:xfrm>
        </p:grpSpPr>
        <p:sp>
          <p:nvSpPr>
            <p:cNvPr id="71693" name="Freeform 13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1694" name="Rectangle 14"/>
            <p:cNvSpPr>
              <a:spLocks noChangeArrowheads="1"/>
            </p:cNvSpPr>
            <p:nvPr/>
          </p:nvSpPr>
          <p:spPr bwMode="gray">
            <a:xfrm>
              <a:off x="406" y="2285"/>
              <a:ext cx="1878" cy="393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24314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ПК-20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умение консультировать заказчиков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по совершенствованию бизнес-процессов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и ИТ-инфраструктуры предприятия</a:t>
              </a:r>
              <a:endParaRPr lang="en-US" altLang="ru-RU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3139097" y="1398557"/>
            <a:ext cx="59436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400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3139097" y="2442362"/>
            <a:ext cx="59436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400"/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 flipV="1">
            <a:off x="3016695" y="3348991"/>
            <a:ext cx="6066002" cy="23923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400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4499148" y="499079"/>
            <a:ext cx="2485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ru-RU" sz="1100" dirty="0"/>
              <a:t>Б1.Б.15 Бухгалтерский учет</a:t>
            </a:r>
          </a:p>
          <a:p>
            <a:pPr algn="l" eaLnBrk="0" hangingPunct="0"/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Бухгалтерия</a:t>
            </a: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4460304" y="1398557"/>
            <a:ext cx="4477146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ru-RU" sz="1100" dirty="0"/>
              <a:t>Б1.Б.11 Информатика и информационные технологии</a:t>
            </a:r>
          </a:p>
          <a:p>
            <a:pPr algn="l" eaLnBrk="0" hangingPunct="0"/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Предприятие</a:t>
            </a:r>
          </a:p>
          <a:p>
            <a:pPr algn="l" eaLnBrk="0" hangingPunct="0"/>
            <a:r>
              <a:rPr lang="ru-RU" sz="1100" dirty="0"/>
              <a:t>Б2.У.1 Практика по получению первичных профессиональных умений и навыков</a:t>
            </a:r>
          </a:p>
          <a:p>
            <a:pPr algn="l" eaLnBrk="0" hangingPunct="0"/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Предприятие</a:t>
            </a:r>
            <a:endParaRPr lang="en-US" altLang="ru-RU" sz="1100" b="1" dirty="0">
              <a:solidFill>
                <a:srgbClr val="00B050"/>
              </a:solidFill>
              <a:latin typeface="Verdana" panose="020B0604030504040204" pitchFamily="34" charset="0"/>
            </a:endParaRP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4478585" y="2478552"/>
            <a:ext cx="352942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ru-RU" sz="1100" dirty="0"/>
              <a:t>Б1.В.ОД.9 Разработка приложений в 1С</a:t>
            </a:r>
          </a:p>
          <a:p>
            <a:pPr algn="l" eaLnBrk="0" hangingPunct="0"/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Предприятие</a:t>
            </a:r>
          </a:p>
          <a:p>
            <a:pPr algn="l" eaLnBrk="0" hangingPunct="0"/>
            <a:r>
              <a:rPr lang="ru-RU" alt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Мобильная платформа</a:t>
            </a:r>
            <a:endParaRPr lang="en-US" altLang="ru-RU" sz="11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704" name="Text Box 24"/>
          <p:cNvSpPr txBox="1">
            <a:spLocks noChangeArrowheads="1"/>
          </p:cNvSpPr>
          <p:nvPr/>
        </p:nvSpPr>
        <p:spPr bwMode="auto">
          <a:xfrm>
            <a:off x="4613100" y="3400981"/>
            <a:ext cx="456165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ru-RU" sz="1100" dirty="0"/>
              <a:t>Б1.Б.11 Информатика и информационные технологии</a:t>
            </a:r>
          </a:p>
          <a:p>
            <a:pPr algn="l" eaLnBrk="0" hangingPunct="0"/>
            <a:r>
              <a:rPr lang="ru-RU" sz="1100" dirty="0"/>
              <a:t>Б1.Б.13 Корпоративные информационные системы</a:t>
            </a:r>
          </a:p>
          <a:p>
            <a:pPr algn="l" eaLnBrk="0" hangingPunct="0"/>
            <a:r>
              <a:rPr lang="ru-RU" sz="1100" dirty="0"/>
              <a:t>Б1.В.ОД.3Объектно-ориентированное программирование</a:t>
            </a:r>
            <a:endParaRPr lang="en-US" altLang="ru-RU" sz="11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32" name="Group 12"/>
          <p:cNvGrpSpPr>
            <a:grpSpLocks/>
          </p:cNvGrpSpPr>
          <p:nvPr/>
        </p:nvGrpSpPr>
        <p:grpSpPr bwMode="auto">
          <a:xfrm>
            <a:off x="175140" y="4410067"/>
            <a:ext cx="4205496" cy="705825"/>
            <a:chOff x="408" y="2157"/>
            <a:chExt cx="1871" cy="276"/>
          </a:xfrm>
        </p:grpSpPr>
        <p:sp>
          <p:nvSpPr>
            <p:cNvPr id="33" name="Freeform 13"/>
            <p:cNvSpPr>
              <a:spLocks/>
            </p:cNvSpPr>
            <p:nvPr/>
          </p:nvSpPr>
          <p:spPr bwMode="gray">
            <a:xfrm>
              <a:off x="896" y="2243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gray">
            <a:xfrm>
              <a:off x="408" y="2157"/>
              <a:ext cx="1871" cy="240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ПК-22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умение консультировать заказчиков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по вопросам создания и развития электронных </a:t>
              </a:r>
              <a:b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</a:br>
              <a:r>
                <a:rPr lang="ru-RU" sz="105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предприятий и их компонентов</a:t>
              </a:r>
              <a:endParaRPr lang="en-US" altLang="ru-RU" sz="105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36" name="Line 20"/>
          <p:cNvSpPr>
            <a:spLocks noChangeShapeType="1"/>
          </p:cNvSpPr>
          <p:nvPr/>
        </p:nvSpPr>
        <p:spPr bwMode="auto">
          <a:xfrm flipV="1">
            <a:off x="3016695" y="4328481"/>
            <a:ext cx="5943600" cy="3175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400"/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4540806" y="4410067"/>
            <a:ext cx="468369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ru-RU" sz="1100" dirty="0"/>
              <a:t>Б1.В.ОД.9 Разработка приложений в 1С</a:t>
            </a:r>
          </a:p>
          <a:p>
            <a:pPr algn="l" eaLnBrk="0" hangingPunct="0"/>
            <a:r>
              <a:rPr 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Предприятие</a:t>
            </a:r>
          </a:p>
          <a:p>
            <a:pPr algn="l" eaLnBrk="0" hangingPunct="0"/>
            <a:r>
              <a:rPr lang="ru-RU" altLang="ru-RU" sz="1100" b="1" dirty="0">
                <a:solidFill>
                  <a:srgbClr val="00B050"/>
                </a:solidFill>
                <a:latin typeface="Verdana" panose="020B0604030504040204" pitchFamily="34" charset="0"/>
              </a:rPr>
              <a:t>1С: Мобильная платформа</a:t>
            </a:r>
            <a:endParaRPr lang="en-US" altLang="ru-RU" sz="11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73686"/>
              </p:ext>
            </p:extLst>
          </p:nvPr>
        </p:nvGraphicFramePr>
        <p:xfrm>
          <a:off x="19100" y="-85164"/>
          <a:ext cx="9144000" cy="5228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2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7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ОК-3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Способность использовать основы экономических знаний  в различных сферах деятельности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Б1.Б.19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Бухгалтерский учет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Б2.У.1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Практика по получению первичных профессиональных умений и навыков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ОПК-3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использовать основные законы естественнонаучных дисциплин и современные  информационно-коммуникационные технологии в профессиональной деятельности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Б1.Б.9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Алгоритмизация и программирование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4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Б1.В.ОД.4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Объектно-ориентированный анализ и программирование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3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ПК-2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разрабатывать, внедрять и адаптировать прикладное программное обеспечение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Б1.В.ОД.15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клиентских приложений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Б1.В.ДВ.3.1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 в 1С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7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ПК-8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программировать приложения и создавать программные прототипы решения прикладных задач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Б1.Б.9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Алгоритмизация и программирование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Б1.В.ОД.4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Объектно-ориентированный анализ и программирование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Б1.В.ОД.15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клиентских приложений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Б1.В.ОД.16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Проектирование и разработка корпоративных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Б1.В.ДВ.3.1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 в 1С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Б1.В.ДВ.4.1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Проектирование и разработка распределенных информационных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Б1.В.ДВ.9.2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Б1.В.ДВ.11.1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мобильных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9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ПК-11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принимать участие в организации ИТ-инфраструктуры и управлении информационной безопасностью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Б1.В.ОД.16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Проектирование и разработка корпоративных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Б1.В.ДВ.3.1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 в 1С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Б1.В.ДВ.9.1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Проектирование информационных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Б1.В.ДВ.9.2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9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ПК-13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осуществлять и обосновывать выбор проектных решений по видам обеспечения информационных систем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Б1.В.ДВ.11.1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мобильных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209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Б2.У.1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Практика по получению первичных профессиональных умений и навыков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317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ПК-14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Способность анализировать рынок программно-технических средств, информационных продуктов и услуг для создания и модификации информационных систем</a:t>
                      </a:r>
                    </a:p>
                  </a:txBody>
                  <a:tcPr marL="41496" marR="41496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Б1.В.ОД.15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клиентских приложений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Б1.В.ОД.16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Проектирование и разработка корпоративных систем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46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Б1.В.ДВ.3.1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</a:rPr>
                        <a:t>Разработка бизнес-приложений в 1С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96" marR="41496" marT="0" marB="0" anchor="ctr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7864" y="1923678"/>
            <a:ext cx="5796136" cy="927100"/>
          </a:xfrm>
        </p:spPr>
        <p:txBody>
          <a:bodyPr>
            <a:normAutofit/>
          </a:bodyPr>
          <a:lstStyle/>
          <a:p>
            <a:pPr algn="r"/>
            <a:r>
              <a:rPr lang="ru-RU" altLang="ru-RU" sz="2400" dirty="0">
                <a:solidFill>
                  <a:srgbClr val="C00000"/>
                </a:solidFill>
              </a:rPr>
              <a:t>Учебный план подготовки бакалавров </a:t>
            </a:r>
            <a:br>
              <a:rPr lang="ru-RU" altLang="ru-RU" sz="2400" dirty="0">
                <a:solidFill>
                  <a:srgbClr val="C00000"/>
                </a:solidFill>
              </a:rPr>
            </a:br>
            <a:r>
              <a:rPr lang="ru-RU" altLang="ru-RU" sz="2400" dirty="0">
                <a:solidFill>
                  <a:srgbClr val="C00000"/>
                </a:solidFill>
              </a:rPr>
              <a:t>по направлению 09.03.03</a:t>
            </a:r>
            <a:endParaRPr lang="en-US" alt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357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1201</TotalTime>
  <Words>2037</Words>
  <Application>Microsoft Office PowerPoint</Application>
  <PresentationFormat>Экран (16:9)</PresentationFormat>
  <Paragraphs>255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Futura PT Demi</vt:lpstr>
      <vt:lpstr>Symbol</vt:lpstr>
      <vt:lpstr>Times New Roman</vt:lpstr>
      <vt:lpstr>Trebuchet MS</vt:lpstr>
      <vt:lpstr>Verdana</vt:lpstr>
      <vt:lpstr>Wingdings</vt:lpstr>
      <vt:lpstr>Wingdings 3</vt:lpstr>
      <vt:lpstr>Аспект</vt:lpstr>
      <vt:lpstr>Встроенные сертифицированные учебные курсы фирмы "1С" как инструмент повышения эффективности учебного процесса в условиях цифровизации экономики и образования</vt:lpstr>
      <vt:lpstr>Новые информационные  технологии в образовании</vt:lpstr>
      <vt:lpstr>Направления подготовки  09.03.03 «Прикладная информатика в экономике»  38.03.05 «Бизнес-информатика»</vt:lpstr>
      <vt:lpstr>Основные организационные позиции подготовки ИТ-профессионалов</vt:lpstr>
      <vt:lpstr>Реализация образовательного процесса </vt:lpstr>
      <vt:lpstr>Основная профессиональная образовательная программа</vt:lpstr>
      <vt:lpstr>Учебный план подготовки  бакалавров</vt:lpstr>
      <vt:lpstr>Учебный план подготовки бакалавров 38.03.05</vt:lpstr>
      <vt:lpstr>Учебный план подготовки бакалавров  по направлению 09.03.03</vt:lpstr>
      <vt:lpstr>Презентация PowerPoint</vt:lpstr>
      <vt:lpstr>Разработка и реализация РПД со встроенными сертифицированными курсами 1С</vt:lpstr>
      <vt:lpstr>Разработка и реализация РПД со встроенными сертифицированными курсами 1С</vt:lpstr>
      <vt:lpstr>Знакомство с ПП фирмы «1С» в рамках учебного плана  38.03.05 Бизнес-информатика</vt:lpstr>
      <vt:lpstr>Знакомство с ПП фирмы «1С» в рамках учебного плана 09.03.03 Прикладная информатика</vt:lpstr>
      <vt:lpstr>Сертифицированные курсы 1С, используемые в учебном процессе</vt:lpstr>
      <vt:lpstr>Сертифицированные курсы 1С, используемые в учебном процессе</vt:lpstr>
      <vt:lpstr>Презентация PowerPoint</vt:lpstr>
      <vt:lpstr>Презентация PowerPoint</vt:lpstr>
      <vt:lpstr>Сотрудничество образовательных организаций общего и профессионального образования с фирмой 1С</vt:lpstr>
      <vt:lpstr>Презентация PowerPoint</vt:lpstr>
      <vt:lpstr>Наша цель –  квалифицированные КАДРЫ!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Admin</cp:lastModifiedBy>
  <cp:revision>53</cp:revision>
  <dcterms:created xsi:type="dcterms:W3CDTF">2019-01-20T17:15:48Z</dcterms:created>
  <dcterms:modified xsi:type="dcterms:W3CDTF">2019-01-28T09:22:30Z</dcterms:modified>
</cp:coreProperties>
</file>